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webextensions/webextension9.xml" ContentType="application/vnd.ms-office.webextension+xml"/>
  <Override PartName="/ppt/webextensions/webextension10.xml" ContentType="application/vnd.ms-office.webextension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70" r:id="rId4"/>
    <p:sldId id="272" r:id="rId5"/>
    <p:sldId id="273" r:id="rId6"/>
    <p:sldId id="260" r:id="rId7"/>
    <p:sldId id="261" r:id="rId8"/>
    <p:sldId id="262" r:id="rId9"/>
    <p:sldId id="263" r:id="rId10"/>
    <p:sldId id="265" r:id="rId11"/>
    <p:sldId id="264" r:id="rId12"/>
    <p:sldId id="256" r:id="rId13"/>
    <p:sldId id="257" r:id="rId14"/>
    <p:sldId id="258" r:id="rId15"/>
    <p:sldId id="259" r:id="rId16"/>
    <p:sldId id="274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0" autoAdjust="0"/>
    <p:restoredTop sz="95618" autoAdjust="0"/>
  </p:normalViewPr>
  <p:slideViewPr>
    <p:cSldViewPr snapToGrid="0">
      <p:cViewPr varScale="1">
        <p:scale>
          <a:sx n="107" d="100"/>
          <a:sy n="107" d="100"/>
        </p:scale>
        <p:origin x="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4FBC8-DFC1-49F3-927B-E4BB9705B81C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3D151-763C-4AD0-A4B5-160A6D179C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89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2040-5E7F-DF40-700E-C7621FA23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393DF-94DC-566A-E603-101DFA585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4E4D8-5381-8F42-FEFF-3B894872D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1C3EE-853C-148E-6CEC-6784C73A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507E4-1DC8-6256-AC9F-A3D8F1F13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90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F3AF-1150-68BE-875D-D09195D2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53E2C-5FD9-8E60-CF6C-B560AA91B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DA82C-7319-9E25-655B-2575DAE42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A0C49-A92A-B75F-26E9-E2761236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E6AE2-3967-8ECE-3FDF-187C5AAA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03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C2770B-D34E-FCE5-D58C-6BE1A2FBD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6BD64-81B7-4C33-FC0F-D6FA565E0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5B593-8575-1A6A-FE92-625B9928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B8C75-F655-763F-22FB-9021DD43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F2F3E-386C-2AD6-439A-54F4C89DB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65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82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FE89-498D-52C0-0F3C-8016C8D6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1D1CF-49A6-76E7-84E7-942A87A0F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D11BC-7D4D-787D-C9D0-13857D41F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1971-3B2A-1D5F-8930-247E010E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4E126-4F2C-11C2-5BB2-BF4D1F8A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648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D4E6-6F28-A151-4835-BB5BDC257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14FA2-BA19-87AB-4238-A6E4D890D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A630D-4701-5F30-B9B9-91D51E2F6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69BB1-B767-0F49-CEB2-C35C1DB7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D758F-2281-E75F-0D81-103A59BA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60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9245-DABE-C67B-74FA-D09A8A86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FB5F5-8043-E9EB-DFCF-79BF06F7CA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B202B-5D28-B0B6-6454-8C3097200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3E8B6-F225-E9ED-C58C-3651361D3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4031A-D411-6776-75BA-7325BCB8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69B13-B385-FE50-F3FE-71BF0DBA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88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CFF1-85CC-AE67-3988-6EE9D3E3B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477DC-5079-42CB-53D2-2B9C5AE2C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9A254-8865-4BC0-37CF-4183579BF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BCAD2-CE10-1924-AB2A-F949F01B3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04594B-F2FE-98D2-79E8-246CD8949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084900-DB65-3D5A-769A-9009D57C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D5148-2A9B-29FA-5331-6E711F75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B6211-B954-5005-24EE-28B50360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22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23B6-D687-8BA1-5AB0-225ED7DD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ED643A-D298-6793-C57C-69B2869B3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E0551-8042-8706-F975-5F73CDA9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1201-46DA-AD44-0F81-08BF8446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80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F0894-13B6-03C7-4262-3BC57E20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B0CBD-4651-5DEA-5270-56CFB633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EC857-208C-EBDD-2F2F-B8C88909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91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07A3-D053-D367-1572-6DCDC9C4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CD7D5-F4A6-C53A-AD8E-E46CE2557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2914A-F268-B584-4A8B-B743A914B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E164E-E024-1C8F-9FD3-921A6952A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52F15-D10B-BC65-D0BF-6FA05EA39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F652C-84A9-A60D-4EF6-2DF50E8A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09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561F-18EE-3770-3149-639B0080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31657-1F01-8AEA-5468-175DEA1CB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11CBE-09E7-31DC-668C-96F06E52D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C6547-BACD-BEF5-568C-96BB5D1D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F46D3-2648-FBAD-175D-37DE6F51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D2C3F-FF76-C7AB-0675-A515BC88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08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52368F-735D-746D-C4A2-B27BD91A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C27D3-E378-2E46-A3D9-3B03B5388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1B167-07E8-E7FA-3F35-237F25885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D6C55-7936-4CCD-A690-D24C0DB9DEC6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9F1E8-B726-051B-1953-186353CA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1263B-7949-D8C4-46DC-BED92059A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5EB02-698F-46E4-920B-41CC9F1693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25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96707" y="645320"/>
            <a:ext cx="5970588" cy="2845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7468"/>
              </a:lnSpc>
            </a:pPr>
            <a:r>
              <a:rPr lang="en-US" sz="597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India's Thriving Agricultural Sector</a:t>
            </a:r>
            <a:endParaRPr lang="en-US" sz="5975" dirty="0"/>
          </a:p>
        </p:txBody>
      </p:sp>
      <p:sp>
        <p:nvSpPr>
          <p:cNvPr id="6" name="Text 2"/>
          <p:cNvSpPr/>
          <p:nvPr/>
        </p:nvSpPr>
        <p:spPr>
          <a:xfrm>
            <a:off x="5396707" y="3820816"/>
            <a:ext cx="5970588" cy="1759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India is one of the world's largest agricultural producers, with the sector contributing significantly to the country's GDP and employing a majority of the workforce. This presentation will explore the key aspects of India's vibrant agricultural landscape.</a:t>
            </a:r>
            <a:endParaRPr lang="en-US" sz="1732" dirty="0"/>
          </a:p>
        </p:txBody>
      </p:sp>
      <p:sp>
        <p:nvSpPr>
          <p:cNvPr id="7" name="Shape 3"/>
          <p:cNvSpPr/>
          <p:nvPr/>
        </p:nvSpPr>
        <p:spPr>
          <a:xfrm>
            <a:off x="5396707" y="5844282"/>
            <a:ext cx="351830" cy="351830"/>
          </a:xfrm>
          <a:prstGeom prst="roundRect">
            <a:avLst>
              <a:gd name="adj" fmla="val 2165602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F7D1C8CE-D256-FD2F-E1BF-2587AA0815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605454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F7D1C8CE-D256-FD2F-E1BF-2587AA0815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67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F7D1C8CE-D256-FD2F-E1BF-2587AA0815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773172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F7D1C8CE-D256-FD2F-E1BF-2587AA0815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28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AA595783-B9EF-C056-FE56-C0179EC6F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251009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AA595783-B9EF-C056-FE56-C0179EC6F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347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12889A8D-7D12-101F-F778-913F94870A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47096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12889A8D-7D12-101F-F778-913F94870A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87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86A1914C-223C-1A5F-9345-1E3D62328A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5725017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86A1914C-223C-1A5F-9345-1E3D62328A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083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77D88C3A-7018-05A8-445D-BAF16C138D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1306445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77D88C3A-7018-05A8-445D-BAF16C138D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86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771683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0"/>
            <a:ext cx="3048000" cy="77168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72707" y="604838"/>
            <a:ext cx="5498505" cy="687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11"/>
              </a:lnSpc>
            </a:pPr>
            <a:r>
              <a:rPr lang="en-US" sz="432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Future Outlook</a:t>
            </a:r>
            <a:endParaRPr lang="en-US" sz="432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707" y="1622029"/>
            <a:ext cx="1099642" cy="175944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02250" y="1841897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Modernization</a:t>
            </a:r>
            <a:endParaRPr lang="en-US" sz="2165" dirty="0"/>
          </a:p>
        </p:txBody>
      </p:sp>
      <p:sp>
        <p:nvSpPr>
          <p:cNvPr id="8" name="Text 3"/>
          <p:cNvSpPr/>
          <p:nvPr/>
        </p:nvSpPr>
        <p:spPr>
          <a:xfrm>
            <a:off x="5302251" y="2317453"/>
            <a:ext cx="6065044" cy="703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Ongoing technological advancements will drive further modernization and efficiency in the agricultural sector.</a:t>
            </a:r>
            <a:endParaRPr lang="en-US" sz="173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707" y="3381474"/>
            <a:ext cx="1099642" cy="19710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02250" y="3601344"/>
            <a:ext cx="2789337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Sustainable Practices</a:t>
            </a:r>
            <a:endParaRPr lang="en-US" sz="2165" dirty="0"/>
          </a:p>
        </p:txBody>
      </p:sp>
      <p:sp>
        <p:nvSpPr>
          <p:cNvPr id="11" name="Text 5"/>
          <p:cNvSpPr/>
          <p:nvPr/>
        </p:nvSpPr>
        <p:spPr>
          <a:xfrm>
            <a:off x="5302251" y="4076898"/>
            <a:ext cx="6065044" cy="10557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Increased focus on sustainable farming methods will promote environmental stewardship and long-term viability.</a:t>
            </a:r>
            <a:endParaRPr lang="en-US" sz="1732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2707" y="5352555"/>
            <a:ext cx="1099642" cy="175944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302250" y="5572423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International Trade</a:t>
            </a:r>
            <a:endParaRPr lang="en-US" sz="2165" dirty="0"/>
          </a:p>
        </p:txBody>
      </p:sp>
      <p:sp>
        <p:nvSpPr>
          <p:cNvPr id="14" name="Text 7"/>
          <p:cNvSpPr/>
          <p:nvPr/>
        </p:nvSpPr>
        <p:spPr>
          <a:xfrm>
            <a:off x="5302251" y="6047979"/>
            <a:ext cx="6065044" cy="703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Expanding export opportunities will further boost the Indian agricultural sector's global competitiveness.</a:t>
            </a:r>
            <a:endParaRPr lang="en-US" sz="173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91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704334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350" y="0"/>
            <a:ext cx="3048000" cy="70433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4707" y="604837"/>
            <a:ext cx="7494588" cy="13745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11"/>
              </a:lnSpc>
            </a:pPr>
            <a:r>
              <a:rPr lang="en-US" sz="432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Workforce Reliance on Agriculture</a:t>
            </a:r>
            <a:endParaRPr lang="en-US" sz="4329" dirty="0"/>
          </a:p>
        </p:txBody>
      </p:sp>
      <p:sp>
        <p:nvSpPr>
          <p:cNvPr id="6" name="Shape 2"/>
          <p:cNvSpPr/>
          <p:nvPr/>
        </p:nvSpPr>
        <p:spPr>
          <a:xfrm>
            <a:off x="824707" y="2481065"/>
            <a:ext cx="494804" cy="494804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08261" y="2522240"/>
            <a:ext cx="127694" cy="412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47"/>
              </a:lnSpc>
            </a:pPr>
            <a:r>
              <a:rPr lang="en-US" sz="259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597" dirty="0"/>
          </a:p>
        </p:txBody>
      </p:sp>
      <p:sp>
        <p:nvSpPr>
          <p:cNvPr id="8" name="Text 4"/>
          <p:cNvSpPr/>
          <p:nvPr/>
        </p:nvSpPr>
        <p:spPr>
          <a:xfrm>
            <a:off x="1539379" y="2556670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Dominant Employer</a:t>
            </a:r>
            <a:endParaRPr lang="en-US" sz="2165" dirty="0"/>
          </a:p>
        </p:txBody>
      </p:sp>
      <p:sp>
        <p:nvSpPr>
          <p:cNvPr id="9" name="Text 5"/>
          <p:cNvSpPr/>
          <p:nvPr/>
        </p:nvSpPr>
        <p:spPr>
          <a:xfrm>
            <a:off x="1539379" y="3032225"/>
            <a:ext cx="2922687" cy="1759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Around 59% of India's total workforce is engaged in farming, demonstrating the sector's crucial role in providing livelihoods.</a:t>
            </a:r>
            <a:endParaRPr lang="en-US" sz="1732" dirty="0"/>
          </a:p>
        </p:txBody>
      </p:sp>
      <p:sp>
        <p:nvSpPr>
          <p:cNvPr id="10" name="Shape 6"/>
          <p:cNvSpPr/>
          <p:nvPr/>
        </p:nvSpPr>
        <p:spPr>
          <a:xfrm>
            <a:off x="4681935" y="2481065"/>
            <a:ext cx="494804" cy="494804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37410" y="2522240"/>
            <a:ext cx="183753" cy="412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47"/>
              </a:lnSpc>
            </a:pPr>
            <a:r>
              <a:rPr lang="en-US" sz="259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597" dirty="0"/>
          </a:p>
        </p:txBody>
      </p:sp>
      <p:sp>
        <p:nvSpPr>
          <p:cNvPr id="12" name="Text 8"/>
          <p:cNvSpPr/>
          <p:nvPr/>
        </p:nvSpPr>
        <p:spPr>
          <a:xfrm>
            <a:off x="5396607" y="2556670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Sustaining Millions</a:t>
            </a:r>
            <a:endParaRPr lang="en-US" sz="2165" dirty="0"/>
          </a:p>
        </p:txBody>
      </p:sp>
      <p:sp>
        <p:nvSpPr>
          <p:cNvPr id="13" name="Text 9"/>
          <p:cNvSpPr/>
          <p:nvPr/>
        </p:nvSpPr>
        <p:spPr>
          <a:xfrm>
            <a:off x="5396607" y="3032225"/>
            <a:ext cx="2922687" cy="1759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agriculture sector remains a vital source of income and employment for millions of people across India.</a:t>
            </a:r>
            <a:endParaRPr lang="en-US" sz="1732" dirty="0"/>
          </a:p>
        </p:txBody>
      </p:sp>
      <p:sp>
        <p:nvSpPr>
          <p:cNvPr id="14" name="Shape 10"/>
          <p:cNvSpPr/>
          <p:nvPr/>
        </p:nvSpPr>
        <p:spPr>
          <a:xfrm>
            <a:off x="824707" y="5183486"/>
            <a:ext cx="494804" cy="494804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76610" y="5224661"/>
            <a:ext cx="190996" cy="412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47"/>
              </a:lnSpc>
            </a:pPr>
            <a:r>
              <a:rPr lang="en-US" sz="259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597" dirty="0"/>
          </a:p>
        </p:txBody>
      </p:sp>
      <p:sp>
        <p:nvSpPr>
          <p:cNvPr id="16" name="Text 12"/>
          <p:cNvSpPr/>
          <p:nvPr/>
        </p:nvSpPr>
        <p:spPr>
          <a:xfrm>
            <a:off x="1539380" y="5259091"/>
            <a:ext cx="2859981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Economic Importance</a:t>
            </a:r>
            <a:endParaRPr lang="en-US" sz="2165" dirty="0"/>
          </a:p>
        </p:txBody>
      </p:sp>
      <p:sp>
        <p:nvSpPr>
          <p:cNvPr id="17" name="Text 13"/>
          <p:cNvSpPr/>
          <p:nvPr/>
        </p:nvSpPr>
        <p:spPr>
          <a:xfrm>
            <a:off x="1539379" y="5734645"/>
            <a:ext cx="6779915" cy="703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agricultural sector's significance extends beyond just employment, as it is a critical part of the Indian economy.</a:t>
            </a:r>
            <a:endParaRPr lang="en-US" sz="1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60" y="0"/>
            <a:ext cx="2765721" cy="68770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72707" y="604837"/>
            <a:ext cx="7494588" cy="13745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11"/>
              </a:lnSpc>
            </a:pPr>
            <a:r>
              <a:rPr lang="en-US" sz="432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Expanding Agricultural Market</a:t>
            </a:r>
            <a:endParaRPr lang="en-US" sz="4329" dirty="0"/>
          </a:p>
        </p:txBody>
      </p:sp>
      <p:sp>
        <p:nvSpPr>
          <p:cNvPr id="6" name="Shape 2"/>
          <p:cNvSpPr/>
          <p:nvPr/>
        </p:nvSpPr>
        <p:spPr>
          <a:xfrm>
            <a:off x="3906243" y="2138766"/>
            <a:ext cx="208721" cy="4391480"/>
          </a:xfrm>
          <a:prstGeom prst="roundRect">
            <a:avLst>
              <a:gd name="adj" fmla="val 225173"/>
            </a:avLst>
          </a:prstGeom>
          <a:solidFill>
            <a:srgbClr val="C9CACE"/>
          </a:solidFill>
          <a:ln/>
          <a:scene3d>
            <a:camera prst="isometricLeftDown"/>
            <a:lightRig rig="threePt" dir="t"/>
          </a:scene3d>
        </p:spPr>
      </p:sp>
      <p:sp>
        <p:nvSpPr>
          <p:cNvPr id="7" name="Shape 3"/>
          <p:cNvSpPr/>
          <p:nvPr/>
        </p:nvSpPr>
        <p:spPr>
          <a:xfrm>
            <a:off x="4450011" y="2706440"/>
            <a:ext cx="769739" cy="43954"/>
          </a:xfrm>
          <a:prstGeom prst="roundRect">
            <a:avLst>
              <a:gd name="adj" fmla="val 225173"/>
            </a:avLst>
          </a:prstGeom>
          <a:solidFill>
            <a:srgbClr val="C9CACE"/>
          </a:solidFill>
          <a:ln/>
        </p:spPr>
      </p:sp>
      <p:sp>
        <p:nvSpPr>
          <p:cNvPr id="8" name="Shape 4"/>
          <p:cNvSpPr/>
          <p:nvPr/>
        </p:nvSpPr>
        <p:spPr>
          <a:xfrm>
            <a:off x="3955207" y="2481065"/>
            <a:ext cx="494804" cy="494804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138762" y="2522240"/>
            <a:ext cx="127694" cy="412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47"/>
              </a:lnSpc>
            </a:pPr>
            <a:r>
              <a:rPr lang="en-US" sz="259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597" dirty="0"/>
          </a:p>
        </p:txBody>
      </p:sp>
      <p:sp>
        <p:nvSpPr>
          <p:cNvPr id="10" name="Text 6"/>
          <p:cNvSpPr/>
          <p:nvPr/>
        </p:nvSpPr>
        <p:spPr>
          <a:xfrm>
            <a:off x="5412284" y="2529186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Current Market Size</a:t>
            </a:r>
            <a:endParaRPr lang="en-US" sz="2165" dirty="0"/>
          </a:p>
        </p:txBody>
      </p:sp>
      <p:sp>
        <p:nvSpPr>
          <p:cNvPr id="11" name="Text 7"/>
          <p:cNvSpPr/>
          <p:nvPr/>
        </p:nvSpPr>
        <p:spPr>
          <a:xfrm>
            <a:off x="5412283" y="3004741"/>
            <a:ext cx="5955010" cy="703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 2023, the Indian agricultural sector's market size reached approximately INR 71,220 billion.</a:t>
            </a:r>
            <a:endParaRPr lang="en-US" sz="1732" dirty="0"/>
          </a:p>
        </p:txBody>
      </p:sp>
      <p:sp>
        <p:nvSpPr>
          <p:cNvPr id="12" name="Shape 8"/>
          <p:cNvSpPr/>
          <p:nvPr/>
        </p:nvSpPr>
        <p:spPr>
          <a:xfrm>
            <a:off x="4482785" y="4230764"/>
            <a:ext cx="769739" cy="43954"/>
          </a:xfrm>
          <a:prstGeom prst="roundRect">
            <a:avLst>
              <a:gd name="adj" fmla="val 225173"/>
            </a:avLst>
          </a:prstGeom>
          <a:solidFill>
            <a:srgbClr val="C9CACE"/>
          </a:solidFill>
          <a:ln/>
        </p:spPr>
      </p:sp>
      <p:sp>
        <p:nvSpPr>
          <p:cNvPr id="13" name="Shape 9"/>
          <p:cNvSpPr/>
          <p:nvPr/>
        </p:nvSpPr>
        <p:spPr>
          <a:xfrm>
            <a:off x="3987981" y="3983362"/>
            <a:ext cx="494804" cy="494804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143457" y="4024537"/>
            <a:ext cx="183753" cy="412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47"/>
              </a:lnSpc>
            </a:pPr>
            <a:r>
              <a:rPr lang="en-US" sz="259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597" dirty="0"/>
          </a:p>
        </p:txBody>
      </p:sp>
      <p:sp>
        <p:nvSpPr>
          <p:cNvPr id="15" name="Text 11"/>
          <p:cNvSpPr/>
          <p:nvPr/>
        </p:nvSpPr>
        <p:spPr>
          <a:xfrm>
            <a:off x="5404228" y="3979505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Projected Growth</a:t>
            </a:r>
            <a:endParaRPr lang="en-US" sz="2165" dirty="0"/>
          </a:p>
        </p:txBody>
      </p:sp>
      <p:sp>
        <p:nvSpPr>
          <p:cNvPr id="16" name="Text 12"/>
          <p:cNvSpPr/>
          <p:nvPr/>
        </p:nvSpPr>
        <p:spPr>
          <a:xfrm>
            <a:off x="5453847" y="4374037"/>
            <a:ext cx="5955010" cy="10557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market is expected to grow to around INR 142,280 billion by 2027, exhibiting a CAGR of 12.23% during 2021-2027.</a:t>
            </a:r>
            <a:endParaRPr lang="en-US" sz="1732" dirty="0"/>
          </a:p>
        </p:txBody>
      </p:sp>
      <p:sp>
        <p:nvSpPr>
          <p:cNvPr id="17" name="Shape 13"/>
          <p:cNvSpPr/>
          <p:nvPr/>
        </p:nvSpPr>
        <p:spPr>
          <a:xfrm>
            <a:off x="4482784" y="5660376"/>
            <a:ext cx="769739" cy="43954"/>
          </a:xfrm>
          <a:prstGeom prst="roundRect">
            <a:avLst>
              <a:gd name="adj" fmla="val 225173"/>
            </a:avLst>
          </a:prstGeom>
          <a:solidFill>
            <a:srgbClr val="C9CACE"/>
          </a:solidFill>
          <a:ln/>
        </p:spPr>
      </p:sp>
      <p:sp>
        <p:nvSpPr>
          <p:cNvPr id="18" name="Shape 14"/>
          <p:cNvSpPr/>
          <p:nvPr/>
        </p:nvSpPr>
        <p:spPr>
          <a:xfrm>
            <a:off x="3979295" y="5463732"/>
            <a:ext cx="494804" cy="494804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131199" y="5504908"/>
            <a:ext cx="190996" cy="412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47"/>
              </a:lnSpc>
            </a:pPr>
            <a:r>
              <a:rPr lang="en-US" sz="259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597" dirty="0"/>
          </a:p>
        </p:txBody>
      </p:sp>
      <p:sp>
        <p:nvSpPr>
          <p:cNvPr id="20" name="Text 16"/>
          <p:cNvSpPr/>
          <p:nvPr/>
        </p:nvSpPr>
        <p:spPr>
          <a:xfrm>
            <a:off x="5399124" y="5404446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Driving Factors</a:t>
            </a:r>
            <a:endParaRPr lang="en-US" sz="2165" dirty="0"/>
          </a:p>
        </p:txBody>
      </p:sp>
      <p:sp>
        <p:nvSpPr>
          <p:cNvPr id="21" name="Text 17"/>
          <p:cNvSpPr/>
          <p:nvPr/>
        </p:nvSpPr>
        <p:spPr>
          <a:xfrm>
            <a:off x="5412283" y="5726309"/>
            <a:ext cx="6792877" cy="735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expansion of the agricultural market is fueled by factors such as population growth, rising incomes, and increasing demand for food products.</a:t>
            </a:r>
            <a:endParaRPr lang="en-US" sz="1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24707" y="976809"/>
            <a:ext cx="7098705" cy="687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11"/>
              </a:lnSpc>
            </a:pPr>
            <a:r>
              <a:rPr lang="en-US" sz="432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Top Crop-Producing States</a:t>
            </a:r>
            <a:endParaRPr lang="en-US" sz="4329" dirty="0"/>
          </a:p>
        </p:txBody>
      </p:sp>
      <p:sp>
        <p:nvSpPr>
          <p:cNvPr id="5" name="Shape 2"/>
          <p:cNvSpPr/>
          <p:nvPr/>
        </p:nvSpPr>
        <p:spPr>
          <a:xfrm>
            <a:off x="824707" y="2275682"/>
            <a:ext cx="494804" cy="494804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8261" y="2316857"/>
            <a:ext cx="127694" cy="412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47"/>
              </a:lnSpc>
            </a:pPr>
            <a:r>
              <a:rPr lang="en-US" sz="259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597" dirty="0"/>
          </a:p>
        </p:txBody>
      </p:sp>
      <p:sp>
        <p:nvSpPr>
          <p:cNvPr id="7" name="Text 4"/>
          <p:cNvSpPr/>
          <p:nvPr/>
        </p:nvSpPr>
        <p:spPr>
          <a:xfrm>
            <a:off x="1539379" y="2351286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Potatoes</a:t>
            </a:r>
            <a:endParaRPr lang="en-US" sz="2165" dirty="0"/>
          </a:p>
        </p:txBody>
      </p:sp>
      <p:sp>
        <p:nvSpPr>
          <p:cNvPr id="8" name="Text 5"/>
          <p:cNvSpPr/>
          <p:nvPr/>
        </p:nvSpPr>
        <p:spPr>
          <a:xfrm>
            <a:off x="1539379" y="2826842"/>
            <a:ext cx="4446687" cy="703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Leading potato-producing states: Uttar Pradesh, West Bengal, Bihar, and Gujarat.</a:t>
            </a:r>
            <a:endParaRPr lang="en-US" sz="1732" dirty="0"/>
          </a:p>
        </p:txBody>
      </p:sp>
      <p:sp>
        <p:nvSpPr>
          <p:cNvPr id="9" name="Shape 6"/>
          <p:cNvSpPr/>
          <p:nvPr/>
        </p:nvSpPr>
        <p:spPr>
          <a:xfrm>
            <a:off x="6205935" y="2275682"/>
            <a:ext cx="494804" cy="494804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61410" y="2316857"/>
            <a:ext cx="183753" cy="412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47"/>
              </a:lnSpc>
            </a:pPr>
            <a:r>
              <a:rPr lang="en-US" sz="259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597" dirty="0"/>
          </a:p>
        </p:txBody>
      </p:sp>
      <p:sp>
        <p:nvSpPr>
          <p:cNvPr id="11" name="Text 8"/>
          <p:cNvSpPr/>
          <p:nvPr/>
        </p:nvSpPr>
        <p:spPr>
          <a:xfrm>
            <a:off x="6920607" y="2351286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Tomatoes</a:t>
            </a:r>
            <a:endParaRPr lang="en-US" sz="2165" dirty="0"/>
          </a:p>
        </p:txBody>
      </p:sp>
      <p:sp>
        <p:nvSpPr>
          <p:cNvPr id="12" name="Text 9"/>
          <p:cNvSpPr/>
          <p:nvPr/>
        </p:nvSpPr>
        <p:spPr>
          <a:xfrm>
            <a:off x="6920607" y="2826842"/>
            <a:ext cx="4446687" cy="10557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Major tomato-producing states: Andhra Pradesh, Madhya Pradesh, Karnataka, and others.</a:t>
            </a:r>
            <a:endParaRPr lang="en-US" sz="1732" dirty="0"/>
          </a:p>
        </p:txBody>
      </p:sp>
      <p:sp>
        <p:nvSpPr>
          <p:cNvPr id="13" name="Shape 10"/>
          <p:cNvSpPr/>
          <p:nvPr/>
        </p:nvSpPr>
        <p:spPr>
          <a:xfrm>
            <a:off x="824707" y="4274245"/>
            <a:ext cx="494804" cy="494804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6610" y="4315420"/>
            <a:ext cx="190996" cy="412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47"/>
              </a:lnSpc>
            </a:pPr>
            <a:r>
              <a:rPr lang="en-US" sz="259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597" dirty="0"/>
          </a:p>
        </p:txBody>
      </p:sp>
      <p:sp>
        <p:nvSpPr>
          <p:cNvPr id="15" name="Text 12"/>
          <p:cNvSpPr/>
          <p:nvPr/>
        </p:nvSpPr>
        <p:spPr>
          <a:xfrm>
            <a:off x="1539379" y="4349850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Onions</a:t>
            </a:r>
            <a:endParaRPr lang="en-US" sz="2165" dirty="0"/>
          </a:p>
        </p:txBody>
      </p:sp>
      <p:sp>
        <p:nvSpPr>
          <p:cNvPr id="16" name="Text 13"/>
          <p:cNvSpPr/>
          <p:nvPr/>
        </p:nvSpPr>
        <p:spPr>
          <a:xfrm>
            <a:off x="1539379" y="4825405"/>
            <a:ext cx="4446687" cy="703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Top onion-producing states: Maharashtra, Madhya Pradesh, Karnataka, and Gujarat.</a:t>
            </a:r>
            <a:endParaRPr lang="en-US" sz="1732" dirty="0"/>
          </a:p>
        </p:txBody>
      </p:sp>
      <p:sp>
        <p:nvSpPr>
          <p:cNvPr id="17" name="Shape 14"/>
          <p:cNvSpPr/>
          <p:nvPr/>
        </p:nvSpPr>
        <p:spPr>
          <a:xfrm>
            <a:off x="6205935" y="4274245"/>
            <a:ext cx="494804" cy="494804"/>
          </a:xfrm>
          <a:prstGeom prst="roundRect">
            <a:avLst>
              <a:gd name="adj" fmla="val 20002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51885" y="4315420"/>
            <a:ext cx="202903" cy="4123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47"/>
              </a:lnSpc>
            </a:pPr>
            <a:r>
              <a:rPr lang="en-US" sz="259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597" dirty="0"/>
          </a:p>
        </p:txBody>
      </p:sp>
      <p:sp>
        <p:nvSpPr>
          <p:cNvPr id="19" name="Text 16"/>
          <p:cNvSpPr/>
          <p:nvPr/>
        </p:nvSpPr>
        <p:spPr>
          <a:xfrm>
            <a:off x="6920607" y="4349850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Wheat</a:t>
            </a:r>
            <a:endParaRPr lang="en-US" sz="2165" dirty="0"/>
          </a:p>
        </p:txBody>
      </p:sp>
      <p:sp>
        <p:nvSpPr>
          <p:cNvPr id="20" name="Text 17"/>
          <p:cNvSpPr/>
          <p:nvPr/>
        </p:nvSpPr>
        <p:spPr>
          <a:xfrm>
            <a:off x="6920607" y="4825405"/>
            <a:ext cx="4446687" cy="10557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Leading wheat-producing states: Uttar Pradesh, Madhya Pradesh, Punjab, Haryana, and Rajasthan.</a:t>
            </a:r>
            <a:endParaRPr lang="en-US" sz="1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24707" y="1394222"/>
            <a:ext cx="7532985" cy="687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11"/>
              </a:lnSpc>
            </a:pPr>
            <a:r>
              <a:rPr lang="en-US" sz="432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Rising Incomes in Agriculture</a:t>
            </a:r>
            <a:endParaRPr lang="en-US" sz="4329" dirty="0"/>
          </a:p>
        </p:txBody>
      </p:sp>
      <p:sp>
        <p:nvSpPr>
          <p:cNvPr id="7" name="Shape 3"/>
          <p:cNvSpPr/>
          <p:nvPr/>
        </p:nvSpPr>
        <p:spPr>
          <a:xfrm>
            <a:off x="824707" y="2411412"/>
            <a:ext cx="3367583" cy="3052267"/>
          </a:xfrm>
          <a:prstGeom prst="roundRect">
            <a:avLst>
              <a:gd name="adj" fmla="val 3243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7275" y="2643982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Increased Earnings</a:t>
            </a:r>
            <a:endParaRPr lang="en-US" sz="2165" dirty="0"/>
          </a:p>
        </p:txBody>
      </p:sp>
      <p:sp>
        <p:nvSpPr>
          <p:cNvPr id="9" name="Text 5"/>
          <p:cNvSpPr/>
          <p:nvPr/>
        </p:nvSpPr>
        <p:spPr>
          <a:xfrm>
            <a:off x="1057275" y="3119537"/>
            <a:ext cx="2902446" cy="1759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average monthly income per agricultural household in India stood at Rs 10,218 in 2019, up from Rs 6,426 in 2014.</a:t>
            </a:r>
            <a:endParaRPr lang="en-US" sz="1732" dirty="0"/>
          </a:p>
        </p:txBody>
      </p:sp>
      <p:sp>
        <p:nvSpPr>
          <p:cNvPr id="10" name="Shape 6"/>
          <p:cNvSpPr/>
          <p:nvPr/>
        </p:nvSpPr>
        <p:spPr>
          <a:xfrm>
            <a:off x="4412159" y="2411412"/>
            <a:ext cx="3367583" cy="3052267"/>
          </a:xfrm>
          <a:prstGeom prst="roundRect">
            <a:avLst>
              <a:gd name="adj" fmla="val 3243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644728" y="2643982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Economic Progress</a:t>
            </a:r>
            <a:endParaRPr lang="en-US" sz="2165" dirty="0"/>
          </a:p>
        </p:txBody>
      </p:sp>
      <p:sp>
        <p:nvSpPr>
          <p:cNvPr id="12" name="Text 8"/>
          <p:cNvSpPr/>
          <p:nvPr/>
        </p:nvSpPr>
        <p:spPr>
          <a:xfrm>
            <a:off x="4644728" y="3119537"/>
            <a:ext cx="2902446" cy="2111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rise in agricultural incomes reflects the sector's growing prosperity and its ability to provide better livelihood opportunities.</a:t>
            </a:r>
            <a:endParaRPr lang="en-US" sz="1732" dirty="0"/>
          </a:p>
        </p:txBody>
      </p:sp>
      <p:sp>
        <p:nvSpPr>
          <p:cNvPr id="13" name="Shape 9"/>
          <p:cNvSpPr/>
          <p:nvPr/>
        </p:nvSpPr>
        <p:spPr>
          <a:xfrm>
            <a:off x="7999611" y="2411412"/>
            <a:ext cx="3367583" cy="3052267"/>
          </a:xfrm>
          <a:prstGeom prst="roundRect">
            <a:avLst>
              <a:gd name="adj" fmla="val 3243"/>
            </a:avLst>
          </a:prstGeom>
          <a:noFill/>
          <a:ln w="15240">
            <a:solidFill>
              <a:srgbClr val="C9CAC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232180" y="2643982"/>
            <a:ext cx="2749253" cy="343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06"/>
              </a:lnSpc>
            </a:pPr>
            <a:r>
              <a:rPr lang="en-US" sz="216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Sustainable Growth</a:t>
            </a:r>
            <a:endParaRPr lang="en-US" sz="2165" dirty="0"/>
          </a:p>
        </p:txBody>
      </p:sp>
      <p:sp>
        <p:nvSpPr>
          <p:cNvPr id="15" name="Text 11"/>
          <p:cNvSpPr/>
          <p:nvPr/>
        </p:nvSpPr>
        <p:spPr>
          <a:xfrm>
            <a:off x="8232180" y="3119537"/>
            <a:ext cx="2902446" cy="2111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71"/>
              </a:lnSpc>
            </a:pPr>
            <a:r>
              <a:rPr lang="en-US" sz="1732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Improving the financial well-being of farmers is crucial for the long-term sustainability and development of the agricultural sector.</a:t>
            </a:r>
            <a:endParaRPr lang="en-US" sz="1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3C77E3AA-CC98-E159-8BB6-2B1D8AF50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037671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3C77E3AA-CC98-E159-8BB6-2B1D8AF509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60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3C77E3AA-CC98-E159-8BB6-2B1D8AF50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9986697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3C77E3AA-CC98-E159-8BB6-2B1D8AF509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98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3C77E3AA-CC98-E159-8BB6-2B1D8AF50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62815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3C77E3AA-CC98-E159-8BB6-2B1D8AF509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2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F7D1C8CE-D256-FD2F-E1BF-2587AA0815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267806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F7D1C8CE-D256-FD2F-E1BF-2587AA0815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07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43C10FC8-977B-46A5-B73F-8067752B149F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groups/me/reports/7ac3c72e-af7e-4bf8-9ad6-b6ac019dc97a/ReportSection?bookmarkGuid=2f7286d5-8478-49b7-9c3c-6bfde39c5e31&amp;bookmarkUsage=1&amp;ctid=bf93bb5e-ecf0-4e3d-be0e-79b5cc527a48&amp;fromEntryPoint=export&quot;"/>
    <we:property name="reportName" value="&quot;Chhatt_report&quot;"/>
    <we:property name="reportState" value="&quot;CONNECTED&quot;"/>
    <we:property name="embedUrl" value="&quot;/reportEmbed?reportId=7ac3c72e-af7e-4bf8-9ad6-b6ac019dc97a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&quot;"/>
    <we:property name="pageDisplayName" value="&quot;Chhattishgarh&quot;"/>
    <we:property name="datasetId" value="&quot;912dfbda-a49e-4302-b94e-810ad2c091f7&quot;"/>
    <we:property name="backgroundColor" value="&quot;#FFFFFF&quot;"/>
    <we:property name="bookmark" value="&quot;H4sIAAAAAAAAA+VYy27bOhD9FUGrFjBavSll1/jmrvpIkyBAcZHFUBw6TGVRoKg0buF/74hy2uvErtE6cdx2ZXI4njkzPDwg9cUXqm0qmL2FKfoH/qHWH6dgPnqhP/LrZZsIEghCUSRBHBRM8ogFKXnpxipdt/7BF9+CmaA9V20HVR+QjP9djHyoqmOY9DMJVYsjv0HT6hoq9RkHZ1qypsP5yMebptIG+pCnFiz2Ya/JneYEJXwRU0YorbrGUyztYD3BRht7Ox/57TBykJbX+mAu4VjXFlRNgXtbzMMUOC95WsiQcZYzEfT2VtWTagHx+3/PZk3flvYS6Jfq51cUvY8zn1MBnDMQeRLJhDPqVMIwd7GkquwiHZ8d3TSGekMdG2KNqdKJNqqkPK4HBtt2AXisq27qRkdL9lPdmRJPULql2io7o0jv6n65B3JsNPXZGc/BKKRRb77Un8YGKZ/wD4L56BuEV+Ia6pKsd/O/mkwMTuC2f0cPDW6sp1Mt1ALev1292Kr0PtoLsvxwTxqF40swdnlbaGIEmsOZa/k/ytyyIRrdgf2Etc4vbolN/lf/Y/CCGwP4ByXDhSOsDKAI6TBHeZJIwZDHEG0k7Fq2vEFoO4NbITzTFipvrFvraek5l9Y71ZXwVO3ZS/Q+IJgVZN5IjxKM+FVq7LKwfmdGfgDI86jIIM55GsckJiA2qpLFG8v1zX1diiSXEWYhA2RhkIMUXOxQl870FKzeV2Faje4PVaafLvYxpGkTHwZtKjCERGYpKyLOM5axKMKdadNqiMtnePD57dRpy9IGfcqTIsszKUimOMcgxzCCHSrKoVH1FUXZU0lZA+8P1ZSfr/YxRGUjJQZV4WnoLui5EGEmWFAG2WbiPpSqrMG4fPYWTr+brGxb26ArMZZlUqSS8RIxTaJU4uYL6WPfVN7QAxit557JTy0taxBqQV09phag9+ykffHyfafokVs9v3P2gl/gUEVP5X2Rmq2r3911Zpk0g/hgHOY8TiOEHMIowKRk8Q7ZvfJdsk/kXg3wL+H2tsXv7CPCKmaHkIZRgWmayqzMQATI8qe/D+4Tt9dB/EvYvX35O7w03me4I/n3HvpTNBN3NdKdbRso8RhqdACaIYxC50d0glqgWIxN//ta0ZEYtuscqq7fKfdt3HdpXLavqITXSZsXAAA=&quot;"/>
    <we:property name="initialStateBookmark" value="&quot;H4sIAAAAAAAAA+VY32/TMBD+V6I8gVRBfjvd21bGC4yNbZqE0ITO8aXzSOPIccYK6v/OxcmAbi0FunUFnmqfr3ffnT9/svPFFbKuCpi+gQm6O+6eUh8noD86vjtwy952ePjqYPf41Yc3uwf7ZFaVkaqs3Z0vrgE9RnMm6waKNgIZ358PXCiKIxi3sxyKGgduhbpWJRTyM3bOtGR0g7OBi9dVoTS0IU8MGGzDXpE7zSm3/yykjJAZeYUnmJnOeoyV0uZmPnDrbmQhza+1wWzCkSoNyJICt7aQ+zFwnvF4mPuMs5QJr7XXshwXPcTv/z2dVm0f6gugX6qfX1L0Ns5sRgVwzkCkUZBHnEVeGDFMbaxcFqZPx6f715Wm3lDHulgjqnSstMwoj+2BxrruAY9U0UzsaH/OfqIaneEx5napNNJMKdJh2S63QI60oj5b4xloiTRqzRfq00gj5RPujjcbfIOwK66gzMh6O//ueKxxDDf9279vcCM1mSghe3gvm7Lfqvgu2nOy/HRPKomjC9BmfltoogXqvalt+Qupb9gQDG7BfsRaZ+c3xCb/yx8Y3HOjA3+vZDi3hM09GPo8YEEaRblgyEMIVhJ2KVsOEOpG41oIT5WBwhmp2jgqd6xL7ZyoQjiydMwFOu8Q9AIyr6RHBlr8KTU2WVi7MwPXA+RpMEwgTHkchiQmIFaqksFrw9X1XV0Kcp4HmPgMkPleCrngYoO6dKomYNS2CtNidP+oMv12sQ8hTav40GnTEH2I8iRmw4DzhCUsCHBj2rQY4vwZ7nz+OnVas7ROn9JomKRJLkimOEcvRT+ADSrKnpblJUXZUklZAu8f1ZTfr/YhRGUlJTpV4bFvL+ipEH4imJd5yWri3peqLME4f/Z6p79NVtatrdOVELMsGsY54xliHAVxjqsvpA99UzmgVzAax76LH1taliBUgrp6RC1A58lx/ez520bSI7d4euvseX/AoYKeytsiNWtXv7nrzDxpOvHB0E95GAcIKfiBh1HGwg2ye+G7ZJvIvRjgf8LtdYvf2EeERcz2IfaDIcZxnCdZAsJDlj7+fXCbuL0M4n/C7vXL3+Cl8S7DLcm/99CdoB7bq5FqTF1BhkdQogVQdWEkWj+iE5QCRT/W7e9rSUei264zKBr75UY3bSbKQRsoeYG/6N+D+wpnlkcWuxcAAA==&quot;"/>
    <we:property name="isFooterCollapsed" value="true"/>
    <we:property name="isFiltersActionButtonVisible" value="true"/>
    <we:property name="isVisualContainerHeaderHidden" value="false"/>
    <we:property name="reportEmbeddedTime" value="&quot;2024-04-22T07:54:10.515Z&quot;"/>
    <we:property name="creatorTenantId" value="&quot;bf93bb5e-ecf0-4e3d-be0e-79b5cc527a48&quot;"/>
    <we:property name="creatorUserId" value="&quot;10032001A76F3F6B&quot;"/>
    <we:property name="creatorSessionId" value="&quot;e9243f76-2b95-44da-81a5-13fb56a5dc41&quot;"/>
    <we:property name="artifactViewState" value="&quot;live&quot;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02FC97FB-1776-4A3A-B13C-0875DEDA5511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groups/me/reports/d26b00d0-8f8b-4cfb-bfd6-6690bd949bbe/ReportSection019d730c7780a0178c33?bookmarkGuid=b74d9626-c9ad-4baa-aeab-88461d5fc2f7&amp;bookmarkUsage=1&amp;ctid=bf93bb5e-ecf0-4e3d-be0e-79b5cc527a48&amp;fromEntryPoint=export&quot;"/>
    <we:property name="reportName" value="&quot;Main&quot;"/>
    <we:property name="reportState" value="&quot;CONNECTED&quot;"/>
    <we:property name="embedUrl" value="&quot;/reportEmbed?reportId=d26b00d0-8f8b-4cfb-bfd6-6690bd949bbe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019d730c7780a0178c33&quot;"/>
    <we:property name="pageDisplayName" value="&quot;Page 4&quot;"/>
    <we:property name="datasetId" value="&quot;6e1570ea-b913-465e-9b3d-10087bdc20a3&quot;"/>
    <we:property name="backgroundColor" value="&quot;#FFFFFF&quot;"/>
    <we:property name="bookmark" value="&quot;H4sIAAAAAAAAA+VWbU/UQBD+K2a/qMnFtNd3vsF5GBMlBAwkKiHT3emx0Hab7RY5yf13Z7c94Q4QNCq+9NN2+uzsM8+8bC+ZkG1TwnwHKmQbbEupswr02ROfjVi9auMBRDzPgoSHhYj8NEtji1KNkapu2cYlM6BnaA5k20FpHZLxAwuj1M8EFFmMEEVpmOZxwY5GDMpyF2YWU0DZ4og1qFtVQyk/Y++CPhnd4WLE8KIplQZ70L4Bg/awc4LTOxH0XwTEA7iR57iP3PTWPWyUNsO7RxSSwONJknrg+UnKA7un7b868vfj7aGO2ETVBmRNBKzt1gDJXsjSDJB8Pr1oNKlxuRR1230c5znkgS+CKCuiLPEKzCOiZeaNxUwo0pnSkkPJnAYa2z7kSzZRZVe51XTFvq86zXEPHYNpbaSZkyeuqpz4imMBBo57YvZNtobcm+OWIkfBFiT1rlaUCLfrALREWlnzifo00QgWteEvRmtxiPHYh6RIgzAdBzyLSQv/rjj60y29g2UGxyO2rVXl9BkKkRPye+mP2Dt3oLeg8jo8IYzzSNkS0gz67ChzU7TXa0K2w74HSNy/OMJr6k1UVSkhnX7E5wDKzjUEeX4jKQASw2pgzYR+urf1/iN7arFHC/scLR4j5ddJrybds0kfEropzqHmTvFVipuzmcYZLMWePmrJbnf1MAuim8FYeVtZz8ph1lw1d19DrJE4OQFt7ITLT2kq2EamTUoL1FtzVyEvpV6OGyrh6V8iha3GflgS+vTaBBz6dP7w6v+J1WarfsSyOCjiHL2C8wzCME4xTe6epX/InGzdlfRDDfMWoe00/mqZu9o8syDCPL+F6L3NcEhVPylVJ/wwTLIo8+IkibzV1rBuweMispcZFlmWhmExTv0HXoVxFsZBDtwXaY6ZH8VhXvzvV8iysB5wfTz6zfHvN4HRiBU06xfCraP0lVZd89vm6Nc6cU2Y8ij0/TDIuZcK+lEPwQd7yLeDwwuTq4v1lnYOryysQvrDtwvVmbYBjrtQ9y3S9HQkOhwlGGphhXVr16u3lK3782dD1dLzBbcWqU2PDAAA&quot;"/>
    <we:property name="initialStateBookmark" value="&quot;H4sIAAAAAAAAA+VX227UMBD9FeSXgrRCyebet3bZIgS9qEVFAqpqYk+2LkkcOU7pUu2/M3ay0G5bWhBQLvsUT8bjM2fOjLMXTMi2KWG+AxWydbap1IcK9IdHPhuxerDt7r7c3th/ebyzsT0ls2qMVHXL1i+YAT1DcyjbDkobgYzvjkYMynIPZnZVQNniiDWoW1VDKT9h70yvjO5wMWJ43pRKgw15YMCgDXtG7rSms/2nAZ0I3MgzPEBueus+NkqbYe35mUgCjydJ6oHnJykP7J62f+tg3u1vD3XAJqo2IGsCYG1hlJI3FFmMEEVpmOZxYe2FLM3gks+n542mvC+WfG25l+M8hzzwRRBlRZQlXoF5RLDMvLE+E8p0prTkUDLHgca2T/mCTVTZVe5pesV+oDrNcR8dgmltpJlTJK6qnPCKYwEGjntgdiVbQ+HNcUuZo2ALonpPKyqE23UIWiI9WfOJ+jjRCNZr3V+MVvIQ47EPSZEGYToOeBYTF/5tefSnW3iHywqOR2xLq8rxM2iMk+f3wh+x1+5Ab0HyenNCPi4iVUtIM/Czo8x10l6sENkO++5Bcb9wgFfYm6iqUkI6/gjPIZSdkz5FfiUpASLDcmDN5L22v/n2PVuzvkcL+ztaPETJL4O+WnTPFn0o6IY4g5o7xq9C3JjNNM5gSfb0QSW71dXDLIiuJ2PpbWU9K4dZ87W5ew2xRuLkBLSxsyw/palgG5k2KS1Qb86dQp5JvRw3JOHpX0KFVWM/LMn79NIEHPp0fn/1/0S1WdWPWBYHRZyjV3CeQRjGKabJ7bP0D5mTrbuSfqhhthHaTuOvprmrzWPrRD5PbgB6ZzO8IdVPStUJPwyTLMq8OEki72pr2LDgcRHZywyLLEvDsBin/j2vwjgL4yAH7os0x8yP4jAv/vcrZCmse1wfD35z/PtNYDRiBc3qhXDjKH2uVdf8tjn6RSeuCVMehb4fBjn3UiEiPwQf7CHfTg7PTa7OV1vaBfxqYRXSt7x9UJ1pG+C4B3XfIk0PR6LzowJDLSyx7tn16g2ydV/+zB1CaGRe4h0b7P8BNqicfp8B49ABWJoMAAA=&quot;"/>
    <we:property name="isFooterCollapsed" value="true"/>
    <we:property name="isFiltersActionButtonVisible" value="true"/>
    <we:property name="isVisualContainerHeaderHidden" value="false"/>
    <we:property name="reportEmbeddedTime" value="&quot;2024-04-22T07:48:07.530Z&quot;"/>
    <we:property name="creatorTenantId" value="&quot;bf93bb5e-ecf0-4e3d-be0e-79b5cc527a48&quot;"/>
    <we:property name="creatorUserId" value="&quot;10032001A76F3F6B&quot;"/>
    <we:property name="creatorSessionId" value="&quot;ca4fa724-346b-4e42-a723-02832a9e948c&quot;"/>
    <we:property name="artifactViewState" value="&quot;live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43C10FC8-977B-46A5-B73F-8067752B149F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groups/me/reports/7073ebf1-6807-4396-8fdb-9583dd7abfe2/ReportSection?bookmarkGuid=640b592a-cc74-4be4-aae5-de144a9d2a05&amp;bookmarkUsage=1&amp;ctid=bf93bb5e-ecf0-4e3d-be0e-79b5cc527a48&amp;fromEntryPoint=export&quot;"/>
    <we:property name="reportName" value="&quot;AP_report&quot;"/>
    <we:property name="reportState" value="&quot;CONNECTED&quot;"/>
    <we:property name="embedUrl" value="&quot;/reportEmbed?reportId=7073ebf1-6807-4396-8fdb-9583dd7abfe2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&quot;"/>
    <we:property name="pageDisplayName" value="&quot;Andhra Pradesh&quot;"/>
    <we:property name="datasetId" value="&quot;0af803ab-95bc-4052-ad63-916cd04c5324&quot;"/>
    <we:property name="backgroundColor" value="&quot;#FFFFFF&quot;"/>
    <we:property name="bookmark" value="&quot;H4sIAAAAAAAAA+VZ32/bNhD+VwQ9bYDRUT9p5a1xM+yhXbMkCDAUwXAkTzYTRRQoKotb+H8fSTmtnSWNkTiWiz5JOp2P391990mUv4RCtk0F8z/hGsOD8FCpq2vQV0EUjsJ63UYhEoRREhcw5hkbAyO59VKNkapuw4MvoQE9RXMu2w4qF9AaP12MQqiqY5i6qxKqFkdhg7pVNVTyM/bO9pbRHS5GId42ldLgQp4aMOjC3lh3e22hRG8SuyJwI2/wFLnprSfYKG3urkdh2595SOv3XDC/4ETVBmRtAzuboJDzNI6A5IzFScygIM7eynpaLSF+++3ZvHFlaWdgjzZ/dmmjuziLhUsAy4wnUUxtjCQVcSES6n5bysosl2Pzo9tG29rYivWxJjbTqdKS23V8DTS27RLwRFXdtT87WrOfqk5zPMHS36qNNHMb6Uxdg1GhQ3KslS20t56DlmjPnHmm/p1otAuK8IAsRl8xvBU3UHNrvQ/gA0LbadwUwcfa3b4H4L2yqf0zUV1thgPxx5xpKYZG8Q7bmRwaxEczQ/0oiAtr+S73G4mTGWizTn97oQXqw7mn9jup76YuHt1Dun1KLS7udMG6XK4IwHK0ekzbnaWLfuDHduRjylnOaIRZTCjHJwf+VZt7pgxUwUS1JlBl4F3a4FRVIpB1YBsf/I2gn9N2DloM2fJNE3OdGYUJpYSJgsQJIWmWpnRM4UlVN3hrmLr9v64TkmScJmMh0pQgF5Qg21mbH2biqp7FO9GSh3GsTOKQMFY0bUgYK/r+EIx909bNqNVPVJpBRDPkpKCZKJLcvgumA8/AuiT0Pj+c2L0wtaXcJSUry9xqnX2LFXHOMIp31pxDLetLW8Tv0CjZyUw+AmRFGwbFsSKVg+JYEamHcOybSG1Ir34QRJQAKUiapwVN4pxngHzoQVif5aXTjyZTL81t+RAhZTouSlYQkeQRpVhgMfgG+QPoKzSB/wryrLF8O51qnMLdV4aj7SNUwlb12JYAg19O2je//dXJ2hb+V+/4e1cvm0yewaFK1i8b533Kfnc7wXXS9LvBLC8JicYFj4RgY15EJCI7ZLffE8X7zO5HEP4k7H5x9q/B7k1I07ObZ8U4oyRiIoWcFSwV7OkNwPbYvXy27DW/H8X4kzB8C/m/Bsc3o45juSf6tyqG16in/hVJdaZtgOMx1OgRNH0Yid7PMgpq4Trmz7U7vpd2LPqGnUPVuV75v0BCv4xf7T9eo+wcghkAAA==&quot;"/>
    <we:property name="initialStateBookmark" value="&quot;H4sIAAAAAAAAA+VZbU/bMBD+K1E+bVK1Oa9u+AYd06SNwQAhTROa/HJpDWkcOQ6jm/rfZzthaxmMCkrTaZ+SnJ3zc3fPPYmTHz4XdVWQ2UcyBX/H35PyckrUpRf4A7/sbIeH7w92j99//bh7sG/MstJClrW/88PXRI1Bn4m6IYX1YIxfzgc+KYojMrZXOSlqGPgVqFqWpBDfoZ1shrRqYD7w4boqpCLW5YkmGqzbKzPdXJu1g1eRWZEwLa7gBJhurcdQSaVvrgd+3Z45SMtj1plbcCRLTURpHFsbxyRlcRgQlFIaRiElGbL2WpTjooP4+97TWWXzUE+IOZr46YXxbv3M5zYAyBMWBSE2PqKYhxmPsL03F4XulqOz/etKmdyYjLW+RibSsVSCmXVcDhTUdQd4JItm6s72l+wnslEMjiF3Q6UWemY8ncop0dK3SI6UNIl21jOiBJgza57IbyMFZkHu76D54BeGXX5FSmastwEcAKkbBasiOCzt8C0AH6QJ7etINqXuD8S7GVWC943iDdQT0TeIQz0BdS+Ic2P5K/crAaMJUXqZ/uZCcVB7M0ftN0LddF04uIV0/ZSan9/ogplysSAAXWu1mNbbS+dtww9Ny4eY0ZTiAJIQYQYPNvyzFvdUalJ4I1lrT+aem1J7J7Lgnig9U3jvMxD1mLIzonifJV81MFuZgR9hjCjPUBghFCdxjIeYPKjqGq41ldd/6jpCUcJwNOQ8jhEwjhHQjZX5biYu6lm4ES25G8dCJ/YJY0HT+oSxoO93wdg2bV2NWm1HxQkJcAIMZTjhWZRiFMY998CyJLRz/jmxe2JondxFOc3z1GideYvlYUohCDdWnD0lyguTxL/QKNpIT94DZEEbesWxIJW94lgQqbtwbJtIrUivthF4EBGUoTiNMxyFKUsIsL4bYbmXu0n/mkw9NbbuIYLyeJjlNEM8SgOMIYOs9w3yAVGXoD332eNRbbk7HisYk5uvDPvrRyi5yeqRSQF4L47rV68/NaI0iX/pJr5tyq7I6BEcKkT5tHbepug3txNcJk27G0zSHKFgmLGAczpkWYACtEF2uz1RuM3svgfhf8LuJ0f/HOxehTQtu1mSDROMAspjktKMxpw+vAFYH7u7Z8tW8/tejP8Jw9cQ/3NwfDXqWJY7ov/Ooj8FNXavSLLRdUUYHJESHIKqdSPAzTOMIiW3FXPnyh4/CNMWbcHOSNHYWrlfIL5bxNRQ0AIeuMH+GPEdLIfuJ+rwiPSjGQAA&quot;"/>
    <we:property name="isFooterCollapsed" value="true"/>
    <we:property name="isFiltersActionButtonVisible" value="true"/>
    <we:property name="isVisualContainerHeaderHidden" value="false"/>
    <we:property name="reportEmbeddedTime" value="&quot;2024-04-22T07:54:50.308Z&quot;"/>
    <we:property name="creatorTenantId" value="&quot;bf93bb5e-ecf0-4e3d-be0e-79b5cc527a48&quot;"/>
    <we:property name="creatorUserId" value="&quot;10032001A76F3F6B&quot;"/>
    <we:property name="creatorSessionId" value="&quot;e57b6bcf-d46b-458f-8e52-6bc5931247ae&quot;"/>
    <we:property name="artifactViewState" value="&quot;live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43C10FC8-977B-46A5-B73F-8067752B149F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groups/me/reports/265644ec-347f-4d34-a6a2-3853403a0740/ReportSection?bookmarkGuid=e74bd94c-130a-436e-b89f-3de3f8bf6dc6&amp;bookmarkUsage=1&amp;ctid=bf93bb5e-ecf0-4e3d-be0e-79b5cc527a48&amp;fromEntryPoint=export&quot;"/>
    <we:property name="reportName" value="&quot;Kar_report&quot;"/>
    <we:property name="reportState" value="&quot;CONNECTED&quot;"/>
    <we:property name="embedUrl" value="&quot;/reportEmbed?reportId=265644ec-347f-4d34-a6a2-3853403a0740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&quot;"/>
    <we:property name="pageDisplayName" value="&quot;Page 1&quot;"/>
    <we:property name="datasetId" value="&quot;a0119818-6ffd-4be2-88e7-5463ea4d54a4&quot;"/>
    <we:property name="backgroundColor" value="&quot;#FFFFFF&quot;"/>
    <we:property name="bookmark" value="&quot;H4sIAAAAAAAAA+VYUW/bNhD+K4KeNsDoRFGyyLw1Xva0blkSBBiGPBzJk8NUFgWKyuIV/u8lJWedE3tG61Zx2yeRp9Pdd8ePH0i9i5VumwqWv8EC45P41Ji3C7BvIxJP4nrThoITliRYSJohEyVQAd7LNE6buo1P3sUO7BzdtW47qEJAb/zrZhJDVZ3DPMxKqFqcxA3a1tRQ6X9wcPavnO1wNYnxoamMhRDy0oHDEPbeu/u5h0JeUZ8RpNP3eInSDdYLbIx1j/NJ3A6jHtLmuxCsTzgztQNd+8DBJhUVBHOSFxkwzHkipizYW13PqzXED99eLZvQlvYW/NPXL+589BBntfIFqDJjJJOM8CktJWS5JGX4ttSVW6cTy7OHxvre+I4NsWa+0rmxWvo8fQ8stu0a8MxU3aIfnW3YL01nJV5gH/2sdtotfaTf6/A6ADm3xve5N16D1ehHwXxr/p5Z9PlUfJKsJv9CeK3uoZbe+jT/6/nc4hwe+3f2ucHNzGJhlF7D+6Wr10uVP0d74y3/uyaNxtktWLe5LH5iFdrTZd/yn7V9ZEM6eQL7BWtd3TwS2/vf/YfBa24M4D8rGW56wmIqGc8VVZSQlKeKcUX3EnYnW94gtJ3FgxBeGQdVNDOti0wZ9S5tdGkqFek6crcY/Ylgt5B5Lz0kWPWp1BizsLAyk5jTsiiwEAlyyYqEZlSKvark8MEJ8/Bcl0QiWCELlUgsleKq5ISMqEtXZgHOHKswbUf3jSrTRxf7JaRpHx8GbaJFQqRKmFIUFHLBk4yPpk3bIW7u4cHnq1OnA0sb9ImmAMzLUgkiz6e8VJKIERXl1Or6zkc5UknZAe8b1ZSPr/ZLiMpeSgyqAilMGZmmKcGy4LnMZcFGU5UdGDf33trpa5OVQ2sbdCWVyLOiSATx4i8p50LJFz+pvAkXYBf11+SXlpYdCI3yXT33LcDoh4v21U9/dNpfcqsfn+y95BM4VPmr8rFIzcHVj3ec2STNID5lkk5JAYyWDPhU5JnIx2T31nvJMZF7O8DvhNuHFj/aT4RtzGZlmghaqHSKhGWUU2Dq5c+Dx8TtXRC/E3YfXv6Ih8bnDO9J/qGH8QLtvD8amc61DUg8hxp7AM0QRmPv5+kEtUK1Htvw/FX7LTEs1zVUXVip/t943Kfps70H1+KwAZsXAAA=&quot;"/>
    <we:property name="initialStateBookmark" value="&quot;H4sIAAAAAAAAA+VY32/bNhD+VwQ9bYDRiZJliXlLPO+lS5MlQYBhCIYjeXKYyqJAUVncwv/7Tj+yzok9r3WruO2TyNPp7rvjxw+k3vtKV2UOyzewQP/IPzHm7QLsW4/5I7/obWdnr0+PL17/+eb4dEZmUzptiso/eu87sHN017qqIW8ikPGPm5EPeX4O82aWQV7hyC/RVqaAXL/DzpleOVvjauTjQ5kbC03ISwcOm7D35E5zys1eRZQRpNP3eInSddYLLI11j/ORX3WjFtL6uyZYm3BqCge6oMCNTapIMIxZnIwhxZgHYpI29koX87yH+OHbq2XZ9KG6BXpS/eKOojdxVisqQGXjlI1lyvgkyiSMY8my5ttM565PJ5azh9JSb6hjXawpVTo3VkvK0/bAYlX1gKcmrxftaLZmvzS1lXiBbfRZ4bRbUqSzonndADm3hvrcGq/BaqRRY741f00tUj7lHwWr0T8QjtU9FJKsT/Mfz+cW5/DYv9nnBjc1i4VRuof3S130SxU/R3tDlv9ck1Lj9BasW18WmliF9mTZtvxnbR/ZEI6ewH7BWlc3j8Qm/7t/MbjnRgf+s5LhpiUshjLlsYpUxFjIQ5VyFe0k7Fa2nCJUtcW9EF4ZB7k3NZXzTOa1LpV3aXLl6cJzt+j9jmA3kHknPSRY9anUGLKwZmVGPo+yJMFEBMhlmgTROJJipyo5fHDCPDzXJRGINJGJCiRmSnGVccYG1KUrswBnDlWYNqP7RpXpo4v9EtK0iw+dNkVJwKQKUqUiUMgFD8Z8MG3aDHF9D3c+X5067Vlap09RCJCSLGUg4njCMyWZGFBRTqwu7ijKgUrKFnjfqKZ8fLVfQlR2UqJTFQhhkrJJGDLMEh7LWCbpYKqyBeP63uudvjZZ2be2TldCiXycJIFgJP4y4lwo+eInlVO6BaPz2nvxS0vLFoRGUVfPqQXo/XBRvfrpt1rTJTf/8cneCz6BQzldlQ9FavaufrjjzDppOvHJgnDCEkijLAU+EfFYxEOye+O95JDIvRngd8LtfYsf7CfCJmanWRiIKFHhBFk6jngEqXr58+AhcXsbxO+E3fuXP+Ch8TnDW5J/6KG/QDtvj0amdlUJEs+hwBZA2YXR2PoRnaBQqPqxbZ6/atoS3XJdQ163f25s3WSiHLSAWuT4P/17cH8DBC0z07sXAAA=&quot;"/>
    <we:property name="isFooterCollapsed" value="true"/>
    <we:property name="isFiltersActionButtonVisible" value="true"/>
    <we:property name="isVisualContainerHeaderHidden" value="false"/>
    <we:property name="reportEmbeddedTime" value="&quot;2024-04-22T07:55:02.264Z&quot;"/>
    <we:property name="creatorTenantId" value="&quot;bf93bb5e-ecf0-4e3d-be0e-79b5cc527a48&quot;"/>
    <we:property name="creatorUserId" value="&quot;10032001A76F3F6B&quot;"/>
    <we:property name="creatorSessionId" value="&quot;8864ae19-cead-43d1-96c2-daba19863937&quot;"/>
    <we:property name="artifactViewState" value="&quot;live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AD49237B-6025-4CB7-BDFD-6E62B168AFCC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groups/me/reports/14489900-c33a-41a0-916a-5e53481aeec5/ReportSection?bookmarkGuid=9c34f59c-5eea-4628-98e5-e1f0364cb364&amp;bookmarkUsage=1&amp;ctid=bf93bb5e-ecf0-4e3d-be0e-79b5cc527a48&amp;fromEntryPoint=export&quot;"/>
    <we:property name="reportName" value="&quot;Naga_report&quot;"/>
    <we:property name="reportState" value="&quot;CONNECTED&quot;"/>
    <we:property name="embedUrl" value="&quot;/reportEmbed?reportId=14489900-c33a-41a0-916a-5e53481aeec5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&quot;"/>
    <we:property name="pageDisplayName" value="&quot;Nagaland&quot;"/>
    <we:property name="datasetId" value="&quot;dfa20c82-3b1c-4197-ba11-f9784f3fa298&quot;"/>
    <we:property name="backgroundColor" value="&quot;#FFFFFF&quot;"/>
    <we:property name="bookmark" value="&quot;H4sIAAAAAAAAA+VY227bOBD9FUFPu4DR1Y265K1x06e2myZBgEWRhyE5cpjKokBR2biF/70jytnWib1G61ZxW8CAxeFo5szw8IDUR1+qtqlg8Qbm6B/5x1q/n4N574X+xK/XbUkKIoIiCGIWABZMSMbISzdW6br1jz76FswM7aVqO6j6gGR8dzXxoapOYdaPSqhanPgNmlbXUKkPODjTlDUdLic+3jWVNtCHPLdgsQ97S+40Jijhs5gygrDqFs9R2MF6ho029n488dvhyUFan+uDuYRTXVtQNQXubUUoo5JKChOUWYi5CCOXuFX1rFpB/PzuxaLp29JeA/1T/fyGovdxlksqoEwYiiQuOQvzJEgLVmZx/26pKrtKxxcnd42h3lDHhlhTqnSmjRKUx/XAYNuuAE911c3d08ma/Vx3RuAZlm6qtsouKNLfdT/dAzk1mvrsjJdgFNJTb77W/04NUj7pHwXLyX8QnstbqAVZH+Z/PpsZnMF9/06+N7ipns+1VCt4L7t6tVTsMdorsvzvmjQKp9dg7Pqy0MBINMcL1/IXytyzIZo8gP2EtS6v7olN/jdfMHjFjQH8dyXDlSNsijxggvOU5zJDxqQs5U7CbmXLa4S2M7gXwgttofKmurWeLj3n0nrnupKeqj17jd4/CGYDmXfSQ4CR30qNMQvrV2biJywvkiJhYZmEHEl100zuVCWLd5bru8e6lOYJJCkrgIPMOcsxlvmIunSh52D1oQrTZnS/qDJ9dbE/Qpp28WHQpiKLBMt5maZFyGUcS0jZaNq0GeL6Hh58fjp12rO0QZ9EASIVjLMgjUOMc5RROKKiHBtV31CUA5WULfB+UU35+mp/hKjspMSgKnTcKSETLMpjLHIu8yAKRlOVLRjX997K6WeTlX1rG3QFAMKikEImYRwXacayRDz5SeU1XYDReu6a/NTSsgWhltTVU2oBen+ctc/+etspuuRWfz7Ye8E3cKiiq/KhSM3e1Y93nFknzSA+nAdJxiCJ4jCAJCuTvOAjsnvjveSQyL0Z4G/C7X2LH+0jwiZm53HGmchL+kksSbaDtHj68+AhcXsbxN+E3fuXP+Kh8THDHck/99Cfo5m5o5HubNuAwFOo0QFohjAKnR/RCWqJcvVs+v9XirbEsFyXUHX9Srlv475L47J9Ak6fDyabFwAA&quot;"/>
    <we:property name="initialStateBookmark" value="&quot;H4sIAAAAAAAAA+VY227bOBD9FUFPW8DoSpaoS94SN/vSTZNNggCLIiiG5MhhKosCRWXjFv73HV3S1oldN3GruC1gwOJwNHNmeHhA6qMrVVXmMH8DM3T33AOt38/AvHd8d+QWve34+PXR/unrd2/2jw7JrEurdFG5ex9dC2aK9kJVNeRNBDK+vRy5kOcnMG1GGeQVjtwSTaULyNUH7JxpypoaFyMXb8tcG2hCnlmw2IS9IXcaU27/ZUAZQVh1g2cobGc9xVIbezceuVX31EJanmuCtQknurCgCgrc2FJfjjPA1A9Rxj4mwh+3iStVTPMe4ud3z+dl04fqCuif6ufXFL2Js1hQAVnIUIRBxpmfhF6UsiwOmnczlds+HZ8f3paGekMd62JNqNKpNkpQnrYHBquqBzzReT1rnw6X7Ge6NgJPMWunCqvsnCIdF810A+TEaOpza7wAo5CeGvOV/m9ikPJJd89bjD5B2Jc3UAiy3s+/P50anMJd/w6/N7iJns20VD28v+qiXyr2EO0lWb66JqXCyRUYu7wsNDASzcG8bfkrZe7YMB7dg/2MtS4u74hN/tdfMLjnRgf+u5LhsiVshNxjgvOIJzJGxqTM5EbCrmXLEUJVG9wK4bm2kDsTXVlHZ07rUjlnOpeOKhx7hc6/CGYFmTfSQ4CRT6XGkIU1KzNyQ5akYRoyPwt9jl7AolhuVCWLt5br24e6FCUhhBFLgYNMOEswkMmAunSuZ2D1rgrTanS/qDI9utgfIU2b+NBpUxqPBUt4FkWpz2UQSIjYYNq0GuLyHu58fjp12rK0Tp9ECiISjDMvCnwMEpRjf0BFOTCquKYoOyopa+D9opry+Gp/hKhspESnKnTcySAWbJwEmCZcJt7YG0xV1mBc3nu9088mK9vW1ukKAPhpKoUM/SBIo5jFoXj2k8oR3YLROu29+LmlZQ1CLamrJ9QCdP44rV7++U+t6JKbv7i397wncCinq/KuSM3W1Q93nFkmTSc+nHthzCAcB74HYZyFScoHZPfKe8kukXs1wN+E29sWP9hHhFXMToKYM5Fk9JOYkWx7Ufr858Fd4vY6iL8Ju7cvf8BD40OGtyT/3EN3hmbaHo10basSBJ5AgS2AsgujsPUjOkEhUfbPpvn/W9GW6JbrAvK6/XJj6iYT5aAFVDzHb/Tvwf0PxV9fHbsXAAA=&quot;"/>
    <we:property name="isFooterCollapsed" value="true"/>
    <we:property name="isFiltersActionButtonVisible" value="true"/>
    <we:property name="isVisualContainerHeaderHidden" value="false"/>
    <we:property name="reportEmbeddedTime" value="&quot;2024-04-22T07:56:27.981Z&quot;"/>
    <we:property name="creatorTenantId" value="&quot;bf93bb5e-ecf0-4e3d-be0e-79b5cc527a48&quot;"/>
    <we:property name="creatorUserId" value="&quot;10032001A76F3F6B&quot;"/>
    <we:property name="creatorSessionId" value="&quot;1268a261-b929-4469-b4d6-b6d5a7e0ac7a&quot;"/>
    <we:property name="artifactViewState" value="&quot;live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AD49237B-6025-4CB7-BDFD-6E62B168AFCC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groups/me/reports/14489900-c33a-41a0-916a-5e53481aeec5/ReportSection?bookmarkGuid=9c34f59c-5eea-4628-98e5-e1f0364cb364&amp;bookmarkUsage=1&amp;ctid=bf93bb5e-ecf0-4e3d-be0e-79b5cc527a48&amp;fromEntryPoint=export&quot;"/>
    <we:property name="reportName" value="&quot;Naga_report&quot;"/>
    <we:property name="reportState" value="&quot;CONNECTED&quot;"/>
    <we:property name="embedUrl" value="&quot;/reportEmbed?reportId=14489900-c33a-41a0-916a-5e53481aeec5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&quot;"/>
    <we:property name="pageDisplayName" value="&quot;Nagaland&quot;"/>
    <we:property name="datasetId" value="&quot;dfa20c82-3b1c-4197-ba11-f9784f3fa298&quot;"/>
    <we:property name="backgroundColor" value="&quot;#FFFFFF&quot;"/>
    <we:property name="bookmark" value="&quot;H4sIAAAAAAAAA+VYUW/bNhD+K4KeNsDoJJOUxLw1Xva0blkSBBiGPBzJk8NUFgWKyuIV/u+lKGedE3tG61ZxW8CAxePp7rvjxw+k3sVKt00Fy99ggfFJfGrM2wXYt1EaT+J601YyRngiSsYlBcLyTBLivUzjtKnb+ORd7MDO0V3rtoOqD+iNf91MYqiqc5j3oxKqFidxg7Y1NVT6Hxyc/ZSzHa4mMT40lbHQh7x04LAPe+/d/dhDSV/1GUE6fY+XKN1gvcDGWPc4nsTt8BQgbc71wULCmakd6NoH7m08VdMSkKcUVZ5iIdNpSNzqel6tIX5492rZ9G1pb8H/+/rFnY/ex1mtfAElZSgpKQVLC5pknJU56d8tdeXW6cTy7KGxvje+Y0Osma90bqyWPk/ogcW2XQOemapbhKezDful6azECyzDVO20W/pIv9f9dA/k3Brf52C8BqvRP/XmW/P3zKLPp+KTZDX5F8JrdQ+19Nan+V/P5xbn8Ni/s88NbmYWC6P0Gt4vXb1eKvYc7Y23/O+aNBpnt2Dd5rL4gVVoT5eh5T9r+8iG6eQJ7BesdXXzSGzvf/cfBq+5MYD/rGS4CYTNUCRMCpGJQuXImFKl2kvYnWx5g9B2Fg9CeGUcVNHMtC4yZRRc2ujSVCrSdeRuMfoTwW4h8156SLDqU6kxZmH9ykxiygpOOWVpSVOBCWFZrvaqksMHJ8zDc13KCgo0YxwEqEKwAokqRtSlK7MAZ45VmLaj+0aV6aOL/RLStI8PgzbxfCpZIcos46lQhCjI2GjatB3i5h4efL46dTqwtEGfJAeZSSZYkpEUSYFqmo6oKKdW13c+ypFKyg5436imfHy1X0JU9lJiUBV/3Ckhl2xaEOSFUEUyTUZTlR0YN/fe2ulrk5VDaxt0BQBSzpVUNCWEZznLqXzxk8obfwFGF4Vr8ktLyw6ERvmunvsWYPTDRfvqpz867S+51Y9P9l7yCRyq/FX5WKTm4OrHO85skmYQHyESmjOgU5ImQPOSFlyMyO6t95JjIvd2gN8Jtw8tfrSPCNuYXZBcMFmU/qew9LKdZPzlz4PHxO1dEL8Tdh9e/oiHxucMDyT/0MN4gXYejkamc20DEs+hxgCgGcJoDH6eTlArVOtn2///qv2WGJbrGqquX6nwbTwOaUK290wtlDubFwAA&quot;"/>
    <we:property name="initialStateBookmark" value="&quot;H4sIAAAAAAAAA+VY227bOBD9FUFPW8DoSpaoS94SN/vSTZNNggCLIiiG5MhhKosCRWXjFv73HV3S1oldN3GruC1gwOJwNHNmeHhA6qMrVVXmMH8DM3T33AOt38/AvHd8d+QWve34+PXR/unrd2/2jw7JrEurdFG5ex9dC2aK9kJVNeRNBDK+vRy5kOcnMG1GGeQVjtwSTaULyNUH7JxpypoaFyMXb8tcG2hCnlmw2IS9IXcaU27/ZUAZQVh1g2cobGc9xVIbezceuVX31EJanmuCtQknurCgCgrc2FJfjjPA1A9Rxj4mwh+3iStVTPMe4ud3z+dl04fqCuif6ufXFL2Js1hQAVnIUIRBxpmfhF6UsiwOmnczlds+HZ8f3paGekMd62JNqNKpNkpQnrYHBquqBzzReT1rnw6X7Ge6NgJPMWunCqvsnCIdF810A+TEaOpza7wAo5CeGvOV/m9ikPJJd89bjD5B2Jc3UAiy3s+/P50anMJd/w6/N7iJns20VD28v+qiXyr2EO0lWb66JqXCyRUYu7wsNDASzcG8bfkrZe7YMB7dg/2MtS4u74hN/tdfMLjnRgf+u5LhsiVshNxjgvOIJzJGxqTM5EbCrmXLEUJVG9wK4bm2kDsTXVlHZ07rUjlnOpeOKhx7hc6/CGYFmTfSQ4CRT6XGkIU1KzNyQ5akYRoyPwt9jl7AolhuVCWLt5br24e6FCUhhBFLgYNMOEswkMmAunSuZ2D1rgrTanS/qDI9utgfIU2b+NBpUxqPBUt4FkWpz2UQSIjYYNq0GuLyHu58fjp12rK0Tp9ECiISjDMvCnwMEpRjf0BFOTCquKYoOyopa+D9opry+Gp/hKhspESnKnTcySAWbJwEmCZcJt7YG0xV1mBc3nu9088mK9vW1ukKAPhpKoUM/SBIo5jFoXj2k8oR3YLROu29+LmlZQ1CLamrJ9QCdP44rV7++U+t6JKbv7i397wncCinq/KuSM3W1Q93nFkmTSc+nHthzCAcB74HYZyFScoHZPfKe8kukXs1wN+E29sWP9hHhFXMToKYM5Fk9JOYkWx7Ufr858Fd4vY6iL8Ju7cvf8BD40OGtyT/3EN3hmbaHo10basSBJ5AgS2AsgujsPUjOkEhUfbPpvn/W9GW6JbrAvK6/XJj6iYT5aAFVDzHb/Tvwf0PxV9fHbsXAAA=&quot;"/>
    <we:property name="isFooterCollapsed" value="true"/>
    <we:property name="isFiltersActionButtonVisible" value="true"/>
    <we:property name="isVisualContainerHeaderHidden" value="false"/>
    <we:property name="reportEmbeddedTime" value="&quot;2024-04-22T07:56:39.891Z&quot;"/>
    <we:property name="creatorTenantId" value="&quot;bf93bb5e-ecf0-4e3d-be0e-79b5cc527a48&quot;"/>
    <we:property name="creatorUserId" value="&quot;10032001A76F3F6B&quot;"/>
    <we:property name="creatorSessionId" value="&quot;aa438da5-60f5-4998-b888-41f1a4445349&quot;"/>
    <we:property name="artifactViewState" value="&quot;live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AD49237B-6025-4CB7-BDFD-6E62B168AFCC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groups/me/reports/638a1335-d43f-4aba-afae-ca8668e1e29f/ReportSection?bookmarkGuid=83b4a977-5973-4227-a52e-c55d1f98343a&amp;bookmarkUsage=1&amp;ctid=bf93bb5e-ecf0-4e3d-be0e-79b5cc527a48&amp;fromEntryPoint=export&quot;"/>
    <we:property name="reportName" value="&quot;WB_report&quot;"/>
    <we:property name="reportState" value="&quot;CONNECTED&quot;"/>
    <we:property name="embedUrl" value="&quot;/reportEmbed?reportId=638a1335-d43f-4aba-afae-ca8668e1e29f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&quot;"/>
    <we:property name="pageDisplayName" value="&quot;West Bengal&quot;"/>
    <we:property name="datasetId" value="&quot;15ec0f11-f431-4ed7-93d5-d0c87da52389&quot;"/>
    <we:property name="backgroundColor" value="&quot;#FFFFFF&quot;"/>
    <we:property name="bookmark" value="&quot;H4sIAAAAAAAAA+VYTW/jNhD9K4JOLWBs9U1xbxs3PXXbNAkCFEVQDKWhw6wsChSVxl34v3dEyd06azftOpGzyEnUcDR8M/P0ROqjX6q2qWD1EyzRf+ufaP1hCeaDF/ozv9625UxynsVJEMg0S8M0j0VCXrqxStet//ajb8Es0F6ptoOqD0jG365nPlTVGSz6OwlVizO/QdPqGir1Jw7ONGVNh+uZj/dNpQ30IS8sWOzD3pE73ROU8E1MK0Jh1R1eYGEH6zk22tjN/cxvh5GDtD3XB3MLznVtQdUUuLfFRVaWjDHEVCQAQcCDsre3ql5UI8RPz16umr4s7Q3QlfIXtxS9j7NeUwK84Mg4S1ksoiiFOEog7p+VqrLjcmJ1et8Yqg1VbIg1p0wX2qiC1nE1MNi2I+C5rrqlG51u2S90Zwo8R+mmaqvsiiL9XPfTPZAzo6nOzngFRiGNevON/mNukNajDIP17G8I78o7qAuyPlz/PULbGTwIwJjf6ve57mob7gByTZZ/LXejcH4Dxm5XnG5MieZk5ar5vTKbRkezB2ifJ4319YaO5Hb7D95tXB2uJ23htaNZFhKxQkwLYCDzEpjMxaM0e9YeX2oLlTfXrfW09JxL613oqvRU7dkb9H5FMF/S+QJMecyu/9fE+s7MfCkhkRHKWEgW5ShCDtmjWmLx3gp9/7maABOM55DFEUYFRhgkUTihmlzqJVj9pHLybrEwuICNHJ8+Obq5Xi51qUZ8P3T1yI30CKJzzGSfQ5oe48OgTQLDIGcilxBBUEQpxhwm06bdELff4cHnq1OnA1Mb9AlZIWNgIS9TalIWsSTMJlSUE6PqW4ryQiVlD7z/oSmvZ0d11LI/h7o9ys1B3sI0hCAPWJYLnrJEykLIyeRtD8ZtERidvjZ9OzS3QeBCoHMcT4KcB2GWpCKLGT/6luk9nZ/Reu6UfWyN24NQl1TVMyoBet+ct2+++6VTdEauvn3w7gVfwKGKTtovRWoOzn66fdU2aca9FWRRUCRBKXlKxwyUiUwnZPfOb9FLIvdugK+E24cmP9nfjF3MTpMsyngmMRFhHAqOGU7J7D0fn5fE7X0QXwm7D09/wk3j5wx3JP9UQ3+JZuG2RrqzbQMFnkGNDkAzhFHo/IhOUJdYjmPTX39U9EoM7bqCqus75X6t+24Zt9pfgHymD9oXAAA=&quot;"/>
    <we:property name="initialStateBookmark" value="&quot;H4sIAAAAAAAAA+VY32/bNhD+VwQ9bYDR6TelviVe9tKlyZIgwDAExUk6OkxlUaCoLG7h/31HSl7n1J63OpFT5EnU8XT87u7TJ1Kf3VK0TQWL9zBH9617LOXHOaiPju9O3HqwnZ29Oz26ePfh/dHpCZllo4WsW/ftZ1eDmqG+Fm0HlYlAxj9uJi5U1TnMzB2HqsWJ26BqZQ2V+IS9M01p1eFy4uJDU0kFJuSlBo0m7D250z2t7b8JaUUotLjHSyx0b73ARiq9up+4bT+ykNbnTDC74FTWGkRNgY0tLJKyZIwhxnkE4HmZVxp7K+pZNUD88uzVojF1aG+BrpR/fkfRTZzlkhLIigxZxmIW5kEQQxhEEJpnuaj0sFy+OHloFNWGKtbHmlKmM6lEQevYGihs2wHwVFbd3I5O1uyXslMFXiC3U7UWekGRzmozbYCcK0l1tsZrUAJpZMy38s+pQlqPMvSWk78hHJX3UBdkfbz+KULbKdwLwJDf4sNUdrX2NwC5Icu/lrsROL0FpdcrTjeqRHW8sNX8WahVo4PJI7TPk8byZkVHcrv7B+9WrhbXk7bwxtIs8YlYPsYFMOBpCYyn+U6aPWuPr6SGypnKVjuSO9aldS5lVTqidvQtOr8jqG/pfAGqPGTX/2tipjMTl3OIeIA8zDkLUsz9DJKdWqLxQefy4Ws1AZazLIUkDDAoMEAvCvwR1eRKzkHLJ5WTo9lM4QxWcnzy5Oimcj6XpRjw/dLVAzfiA4jOIZN9DmnaxYdem3L0vZTlKYcAvCKIMcxgNG3aDHH9He59vjt12jO1Xp+QFTwE5mdlTE1KAhb5yYiKcqxEfUdRXqikbIH3PzTl9eyoDlr251C3ndzs5c2PffBSjyVpnsUs4rzI+WjytgXjuggMTt+bvu2bWy9wPtA5Lou8NPP8JIrzJGTZwbdMp3SIRu3YY/WhNW4LQllSVc+pBOj8cNG++em3TtAZufrx0bvnfQOHKjppvxSp2Tv78fZV66QZ9laQBF4ReSXPYjpmII94PCK7N36LXhK5NwN8JdzeN/nR/mZsYnYcJUGSJRyj3A/9PMMEx2T2lo/PS+L2NoivhN37pz/ipvFrhluSf6mhO0c1s1sj2em2gQLPoUYLoOnDCLR+RCeoSyyHsTLXXwW9En27rqHqTKfsr3XXLkIdFHmFOx4wP9xdC8ui+wui8rW7+xcAAA==&quot;"/>
    <we:property name="isFooterCollapsed" value="true"/>
    <we:property name="isFiltersActionButtonVisible" value="true"/>
    <we:property name="isVisualContainerHeaderHidden" value="false"/>
    <we:property name="reportEmbeddedTime" value="&quot;2024-04-22T07:56:59.005Z&quot;"/>
    <we:property name="creatorTenantId" value="&quot;bf93bb5e-ecf0-4e3d-be0e-79b5cc527a48&quot;"/>
    <we:property name="creatorUserId" value="&quot;10032001A76F3F6B&quot;"/>
    <we:property name="creatorSessionId" value="&quot;027da4ef-fc10-46ac-8615-f134b2a5ce99&quot;"/>
    <we:property name="artifactViewState" value="&quot;live&quot;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4F481A60-944A-4FBA-81AA-6BC704534CD6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groups/me/reports/d26b00d0-8f8b-4cfb-bfd6-6690bd949bbe/ReportSection?bookmarkGuid=e07409e1-bd6c-4741-84b4-01e7c7dd8ec6&amp;bookmarkUsage=1&amp;ctid=bf93bb5e-ecf0-4e3d-be0e-79b5cc527a48&amp;fromEntryPoint=export&quot;"/>
    <we:property name="reportName" value="&quot;Main&quot;"/>
    <we:property name="reportState" value="&quot;CONNECTED&quot;"/>
    <we:property name="embedUrl" value="&quot;/reportEmbed?reportId=d26b00d0-8f8b-4cfb-bfd6-6690bd949bbe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&quot;"/>
    <we:property name="pageDisplayName" value="&quot;Page 1&quot;"/>
    <we:property name="datasetId" value="&quot;6e1570ea-b913-465e-9b3d-10087bdc20a3&quot;"/>
    <we:property name="backgroundColor" value="&quot;#E6E6E6&quot;"/>
    <we:property name="bookmark" value="&quot;H4sIAAAAAAAAA+1ZWW/bRhD+KwZfkgJyy1tk3nyiQZXAtQP3NIzh7lDahIewXDlWDf33zi5J2ZIlWZXjOI38QnCv2fnm+Pa6sbiohhmM30OO1htrvyw/5SA/7ThWxypm62zgHvNtSLgdu0Ec+gHY1KscKlEWlfXmxlIg+6jORTWCTAukyr8uOhZk2Qn0dSmFrMKONURZlQVk4h+sO1OTkiOcdCy8HmalBC3yTIFCLfaKulOZVHF+9GhGYEpc4RkyVdee4rCUqi13rKr+MyrNtmlhZsKDslAgChKs6wCT2O6yxE1Cx066Ho98rutTkammSzI+uh5KwkMox0NtlgPSrl9KwSCzjN4Sq6qZ5KDMRrn5O5qpPytHkuEppqapUEKNSRJJ2MlRDUpuTcgEJ7IkAy1qGZSfDyTSvKSdPbmgmkoU/awx4i26D7WGVSYYSu2i5CMZwODIkVykf/pI6PUgQjSsZxRY3aKe/TtvXeB2rGNZ5mZYEzOMZliEpWPVepCmHeu3AUo0o8j0XLTeeDtnpKrpsob56oKZf5XVaO5zyEYmFkl0T6ga9k1dTd1f7VGAUXy+0r0vJvSZTMw4DgoW2CcvubEgmoBYLHIfKsG0wFpShVkbgffEVYpiSJ0ZR56Zfg8I15nSSNbA62wg+B/vhP0U8hPFojZRx0r8IPLiqMv9MPZ4mHghS5bnTUMnx6bRDbiXRkkS2Rh3wzSI0jihiFmYW5uEYZknlN78UvvwshagS6K29mVFpIDrhej7Ut033pPEbWUIb62QncbqxNDAo9hnPVMt0XWelDpTftzjV1AwY+RZ9d4hVCOJT6sfXPV/ypELKDZhTl4WI3UwAKlm2JOGlZKj3B8bdx8K2WY1xePRM4PUYbOQC5pkGm/CBo+KjZokIA588EPHY27o+64bocvWJAmfc5/7KYvCJAZwukHK2ONIIrtLEr2Shh6SlA+QZHgJDgY8cZ1dxlK+69ss3QVwk904dJNuGoZhzOznZYxs3tJ/IMi1CMO1Xbtnei5tdx5od3urOOdnQUMkG4x7eIXZfUDT9vtNLZ5zkKLe+DV4v3iMNkEwnciaMeYJdcedw5bX7mhs6cqd2wrd3OBsXTBHMR1aLtkA+eHt7rp2uDAby4rRrG95Tdb5kPSpWupuS7+IohbUw1T9d1bfJLYXB1fHOhX9gVqyGWkDy6T67FlCN1l6QfgOMTvLMTvfK2Z3OWbX0pQwx97IIUzjbpwycH19XkxD3PYtHvmdjg8awFrbvNP9P/+2nn2vd1fp5fu9VefhrV0dfh3RHhIXLBAvhlttuHdloQabnS+21maHsDpD/88nMmZ4buGR7OFDz9ZGRHs+MKu273u+3w29LrchcmxkHltxyzmzlNthyryARzF249hhKUSJu+1L+cttzZfT750oXuei+GETZshHmRKnNAYkX/O2xpm/rfmaPqhvbcMkDrwQmNPFNELXDqIIzIlhFVSF1yopr2dRamkxY7YNSTfg3EPwnNgJnZfUfkntbyG1935/ncP1FqU2xl7MKR/TKAh8TGKM0nB5Mj7kpL1+X2If2iT4+uDmdh7Ho6IxdbDJNm59T967Uv+mLVE/Gk4Wv7WWI1UNgeEJFLjgBZAcDgVH3vwve/czj+fTh7/J5F9X6wCDvB8AAA==&quot;"/>
    <we:property name="initialStateBookmark" value="&quot;H4sIAAAAAAAAA+1ZWW/bRhD+KwZfkgJyy1tk3nyigY+4cuCehjHcHUqb8BCWK9eqof/e2SVpW7Ikq3Icp7FfCO41O98c317XFhfVMIPxMeRovbO2y/JzDvLzhmN1rKKp+/Dh4Gird3BxvHW0R9XlUImyqKx315YC2Ud1JqoRZFoCVf553rEgy06gr0spZBV2rCHKqiwgE/9g3ZmalBzhpGPh1TArJWiRpwoUarGX1J3KNLfzo0czAlPiEk+Rqbq2h8NSqrbcsar6z6g03aaFmQl3ykKBKEiwrgNMYrvLEjcJHTvpejzyua5PRaaaLsl472ooCQ+hHA+1HXZIu34pBYPMMnpLrKpmkp0yG+Xmb2+q/rQcSYY9TE1ToYQakySSsJGjGpTcmpAJTmRJBprXMij/3pFI85J29uScaipR9LPGiLfoPtYaVplgKLWLkk9kAIMjR3KR/ukjodeDCNGwnlFgdYt6+u+sdYHbsfZlmZthTZAwmmEelo5V60GadqxfByjRjCLTc9F64/2Mkaqmywrmqwtm/mVWo7nPIBuZWCTRh0LVsK/raur+ZosCjOLzje59PqHPZGLGcVAwxz55yY0F0QTEfJHbUAmmBdaSKszaCLwnrlIUQ+rUOPLU9HtAuM6URrIGXmcDwf90J+xvID9RLGoTdazEDyIvjrrcD2OPh4kXsmRx3jT8sW8a3YB7aZQkkY1xN0yDKI0Tipi5ubVOGJZ5QunNL7QPL2oBuiRqa19URAq4Wogel+q+8Z4kbitDeCuF7E2sTgwNPIp9VjPVAl1nSalzw49b/BIKZow8rd4RQjWS+LT6wWX/pxy5gGId5uRlMVI7A5Bqij1pWCk5yu2xcfeukG1WUzzuPTNIHTZzuaBJpvE6bPCo2KhJAuLABz90POaGvu+6EbpsRZLwOfe5n7IoTGIApxukjD2OJLK7JHFY0tBdkvIRkgwvwMGAJ66zyVjKN32bpZsAbrIZh27STcMwjJn9vIyRzVr6dwS5EmG4tmsfmp4L250H2t3DZZzzs6Ahkg3Gh3iJ2X1AN+33m1o8ZyBFvfFr8H7xGG2C4GYia8qYJ9QdN3ZbXrujsaUrN24rdHODs3XBDMV0aLlkA+S7t9vp2uHCbCwrRrO+5zVZ50PSp2qpuy0diKIWdIip+u+svk5szw+ujtUT/YFasBlpA8uk+vThQTdZekH4DjE7izE73ytmdzFm19KUMMPeyCFM426cMnD9IA79NMSXvsUjv9PxQQNYaZvX2/7jL+vZ93p3lV6831t2Hn6xq8MvI9pD4pwF4tVwyw13VBZqsN754sXabBeWZ+j/+UTGDM/NPZI9fOh5sRHRng/Mqu37nu93Q6/LbYgcG5nHltxyTi3ldpgyL+BRjN04dlgKUeK+9KX89bbmy+l3JIq3uSh+WIcZ8lGmRI/GgOQr3tY4s7c1X9MH9a1tmMSBFwJzuphG6NpBFIE5MSyDqvBKJeXVNEotLWbMtiHpBpx7CJ4TO6Hzmtqvqf0tpPbWb29zuHpBqY2xF3PKxzQKAh+TGKM0XJyMDzlpq9+X2Ic2Cb4+uJmdx/6oaEwdrLONW92T967Uv2lL1I+Gk/lvreVIVUNgeAIFznkBJIdDwZE3/4ve/czjuWUmIZuKJHvoFXLqoXAy+Rcvi7cv3R8AAA==&quot;"/>
    <we:property name="isFooterCollapsed" value="true"/>
    <we:property name="isFiltersActionButtonVisible" value="true"/>
    <we:property name="isVisualContainerHeaderHidden" value="false"/>
    <we:property name="reportEmbeddedTime" value="&quot;2024-04-22T07:32:44.192Z&quot;"/>
    <we:property name="creatorTenantId" value="&quot;bf93bb5e-ecf0-4e3d-be0e-79b5cc527a48&quot;"/>
    <we:property name="creatorUserId" value="&quot;10032001A76F3F6B&quot;"/>
    <we:property name="creatorSessionId" value="&quot;27d67136-1929-4a27-a899-ccad30d29859&quot;"/>
    <we:property name="artifactViewState" value="&quot;live&quot;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C5B8145B-FCE2-4AF3-A8AB-9C90D92CB7BE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groups/me/reports/d26b00d0-8f8b-4cfb-bfd6-6690bd949bbe/ReportSection321465e5b9b997f75fb5?bookmarkGuid=26d67796-b895-4cc3-9e93-d07bb988ce49&amp;bookmarkUsage=1&amp;ctid=bf93bb5e-ecf0-4e3d-be0e-79b5cc527a48&amp;fromEntryPoint=export&quot;"/>
    <we:property name="reportName" value="&quot;Main&quot;"/>
    <we:property name="reportState" value="&quot;CONNECTED&quot;"/>
    <we:property name="embedUrl" value="&quot;/reportEmbed?reportId=d26b00d0-8f8b-4cfb-bfd6-6690bd949bbe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321465e5b9b997f75fb5&quot;"/>
    <we:property name="pageDisplayName" value="&quot;Page 2&quot;"/>
    <we:property name="datasetId" value="&quot;6e1570ea-b913-465e-9b3d-10087bdc20a3&quot;"/>
    <we:property name="backgroundColor" value="&quot;#FFFFFF&quot;"/>
    <we:property name="bookmark" value="&quot;H4sIAAAAAAAAA+VWTW+cMBD9K5UvuaBqWRbI5pZsNlKltoqyVXqoomiwB+IEbGSbNNsV/71jwzYfbZVtVampygVmPB6/mXkP2DAhbVvD+j00yA7YkdY3DZibVzGLmHrsS6HIZrzghZgUMxHHOEk5RenWSa0sO9gwB6ZCdy5tB7VPSM5PFxGDuj6Fylsl1BYj1qKxWkEtv+AQTEvOdNhHDO/aWhvwKVcOHPq0txRONkGJXyd0InAnb3GF3A3eM2y1caOdTONZlmJazIv5PC/ztCxS2mOH1QDz+Xh/aAC20MqBVATA+yDmPJ5kxX4JGcZz34R97y9l7caQYr28aw3Vvdm27yQsijQDTEWW5iXk07TEIveluHXrYxZUaaWN5FCTc0jns51vK59G7MToJuQdR+V7v1ROurU3dFMQTHEpwMHlkMBb0jrK6i4tFYyCdnwIB056GsvHK4oJGalKIYdmUnrt/M2XgdaOzjfqsc+O++quUd9Hr3RnOJ5heW8EwD0N+NRoGn8AfTyiexUq6j2mc6i7QBvK/lZSEdQQ3wfvph1777TaC5E/WV9BjU2IuOj9dTFQ6gG2nTD/al+fKSxiV/rzwiD4WN988lipqnqk/z3fhvGwBlqvrOKaOOpp1W9JT4dcP2DyyJv17tP4w5X5LkcsQSGgmILAfJbmSDLBbEdd4Jzz6X6eTSazNBNJEieJ+N91YcOLbyc9/HWqb7E+pXi02c7wUNyC4qHJj+EdVpXBCrb9Xb4AmZ50avyopL+hWh4wL67AuKfq1UagORp0eizN9tNF9F3+Uz3xnHwZb6JvIgnk7x/2mzVI/yH+QXfOtsDxFNSg6HZIIDHEER9BCT/d8BxeLT9QWfhrYaPI6PoKuNrSYjUJAAA=&quot;"/>
    <we:property name="initialStateBookmark" value="&quot;H4sIAAAAAAAAA+VWTW+cMBD9K5EvuaBqWRbI5rbZbKQqzYeyVXqootWAB+IEMLJNmu2K/56xgeajrbKtKjVVuYDH4/GbmfeMN4wLXRewPoUS2T47kPK2BHW74zOPVb3t7Oz4ZHZxvDqdnSzILGsjZKXZ/oYZUDmaS6EbKGwEMn6+8hgUxTnkdpRBodFjNSotKyjEV+ycacqoBluP4X1dSAU25NKAQRv2jtxpTHv77wLaEVIj7nCJqemsF1hLZfpxMPYnUYhhMk2m0ziLwywJaY3uZh3M1/3tpg7YXFYGREUArA38NPVHUbKXQYT+dMJ9f8/aM1GY3iVZL+5rRXlvhnoduUkeRoAhj8I4g3gcZpjENhWzrq3PnDLNpRIpFGTswtlol0PmY48dKVm6uH1vUvJcVEaYtR3IMiGYfMXBwKoLYEdCG4pqVpoSRk4rProNRy215dM1+biIlCUXXTEpvDT2ZdNArXvj++q5TffriqasvvdeykaleIHZ48ABbqnB50pS+x3owx7djsuotZguoWgcbSj6B0FJUEFsHayZVuyeyGrXef5kfgkFls7jqrXPVUepJ9i2wvyrdX0lMY9dyy9zhWB9bfHJokWVFz39H/nWtYeVUFtlJTfEUUurdiA9bXLzhMk9b9bbd+MPZ2ar7LEAOYdkDBzjSRgjyQSjLXWB0zQd78XRaDQJIx4EfhDw/10X2h18W+nhr1N9wPqS4t5m6OGM30GVuiI/hzfLc4U5DPVdvAGZHjVV/1MJf0O1qcM8vwZlXqpXKo7qoNPpoVDDr4vou/inamI5+TZOom8iceRvn9ablUj3EPshG6NrSPEcqk7RdRdAoPMjPkLFbXfdtztafqAyd2thbhPqt0gKfGWBvcuwXpT0PABAtdBVVgkAAA==&quot;"/>
    <we:property name="isFooterCollapsed" value="true"/>
    <we:property name="isFiltersActionButtonVisible" value="true"/>
    <we:property name="isVisualContainerHeaderHidden" value="false"/>
    <we:property name="reportEmbeddedTime" value="&quot;2024-04-22T07:35:39.130Z&quot;"/>
    <we:property name="creatorTenantId" value="&quot;bf93bb5e-ecf0-4e3d-be0e-79b5cc527a48&quot;"/>
    <we:property name="creatorUserId" value="&quot;10032001A76F3F6B&quot;"/>
    <we:property name="creatorSessionId" value="&quot;114c4344-b355-48d6-9a58-f0c02e8e91ec&quot;"/>
    <we:property name="artifactViewState" value="&quot;live&quot;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E04797E5-5EED-45EF-9529-9D14A506F36F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groups/me/reports/d26b00d0-8f8b-4cfb-bfd6-6690bd949bbe/ReportSection5698b0d5f02059f71e4d?bookmarkGuid=4bf40def-c471-4b7c-99e5-0aecee0ca509&amp;bookmarkUsage=1&amp;ctid=bf93bb5e-ecf0-4e3d-be0e-79b5cc527a48&amp;fromEntryPoint=export&quot;"/>
    <we:property name="reportName" value="&quot;Main&quot;"/>
    <we:property name="reportState" value="&quot;CONNECTED&quot;"/>
    <we:property name="embedUrl" value="&quot;/reportEmbed?reportId=d26b00d0-8f8b-4cfb-bfd6-6690bd949bbe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5698b0d5f02059f71e4d&quot;"/>
    <we:property name="pageDisplayName" value="&quot;Page 3&quot;"/>
    <we:property name="datasetId" value="&quot;6e1570ea-b913-465e-9b3d-10087bdc20a3&quot;"/>
    <we:property name="backgroundColor" value="&quot;#ADD7FF&quot;"/>
    <we:property name="bookmark" value="&quot;H4sIAAAAAAAAA+1YWW/bOBD+KwFf0gJKq8OX8pY4XSyw6SJNiiwWiyAYiUOZLSUKFJXaG/i/71BHEzWGsynQ24AMmMPh8JuPc0i8ZVxWpYLVn5AjO2THWr/PwbzfC5jHiqEM/EDEyMMwFnGaJrPxLOKkpUsrdVGxw1tmwWRoL2VVg3IGSfjPlcdAqTPI3EiAqtBjJZpKF6Dkv9gq05Q1Na49hstSaQPO5IUFi87sDanTmKAELyLaEVIrb/ACU9tKz7HUxnbj8SSeJT4fCz/0x7GYBjhyKKt2toH5uL7btAE214UFWRAAJ0vERPijdBrPRiKYuF/oO7mQyvYqq1fL0pDfxMaqdPQd8RsoUnQgyDmDVevLLTvKMoMZ2G74ajA516rON8gvdG1SPEfRTBVW2hXtkeo8IZT8moOF6xaOG8nKGpna64r8JQRrIvjMaKK/WfVaFntnNI97z86rFy/f1JKcVc8btd/qoqPXd8OF/jA3CM4ICbwfwTlYfjHnfpdowKSL1SneoHrox8f5h1M9wkswso3yxucvwEWX0R83YgN6WmpOXIY55XuImRPu3QncdOcn+xvBsG2UzUmUabINasdaz9qbGsj+jrgnE/eaqu9iK227FP2UsxNYbWDsiiSVLDLVNdy7Dve2JVIR5PmC4tR19OQd9UbXztZ9syVY7+510C5aV02f+2Wp7qrh1doJhUhHEPDJLB0jBwFRMkt/5HcDzUHtGuiugX4PrO0a6K6B7hroz0f1oIGOpqOICxCxPwbfj0ORYvxoA92W9V+jTX7i9xNjplK02gwChuVosub8MiyIM9V4W7Y7SqzuGBn+u+zvSELqzkbnzbLuzFLa4al+eqzFSF547K8F6TQW57rgsn8rOSqam5JTFLblOy8pOqqe/X70h3R6oXdP8X8cTB/IhH475+cyWzRmT6VtCSM2QNVuLfmIVua4H/r+7MAP6Hnr+4fNs0+rB+u344++Mf4w2oh/3aaPOyV3oBuipbJUlE66qzRs8ufzuKL8KvjTDIXhQRAeRA8M5Zo/ZmX/GO0HxKJz88ot04ajOW6L5ok0/QVg4H2DF+TBKTr6N9b5xpuqS52vDKotq+6DZDoBMY7A55y+UJKW+q2FyeLSJno5bGXOmp/4VKbHSRiNRZSEPJ7i9HOtNQY3VT5d26qEFM+gwA0BTUEDBUf+SAA1d83sLkP+A1YyYwDrFgAA&quot;"/>
    <we:property name="initialStateBookmark" value="&quot;H4sIAAAAAAAAA+1YbW/bOAz+K4W+9Aa4O8fOa7+laQ8HtN26dOjhMBQFbdGONtkyZLlLVuS/j5LttVmDZB2w9wAOEFEURT4i+di6Y1yUhYTFC8iQHbIjpd5loN/tdZjH8kb28uXp+Xh6evNifH5CYlUYofKSHd4xAzpFcyXKCqS1QMI31x4DKS8gtaMEZIkeK1CXKgcpPmCtTFNGV7j0GM4LqTRYk5cGDFqzt6ROY9q78zykHSE24hYvMTa1dIqF0qYZ9/qjYeTzXuIHfm+UDDrY5bSmrGedm9v17abOsYnKDYicHLCyKOknfjcejIbdpNO3v8C38kRI06osTuaFprgJjUVh8RrzW8hjtE5QcBrLOpY7Nk5TjSmYZniyMjlRssrWyC9VpWOcYuKmciPMgvaIVRaRl/yGg4Gb2h07EqXRIjY3JcVLHiwJ4AutCH636lzkexc0j3t/Tcvnf7+qBAUrnzm1f6q8gde3w5l6P9EI1ggJvF8hOJh/s+D+FahBx7PFGd6ifBzHp/nHU62HV6BFneUu5m+ARVPCnzZiK/DU0BzbCrPKDzxmVrh3L7DTTZzsfwTNNkE2IVGqyDbIHWotaq8qIPs74J4M3Dl139lG2HYl+jlmx7BYg9g1SUqRp7Ih3HuGe10DKcnlyYzy1DJ69Ja40dLZsiVbcuvtAwZtsnXheO6PhbrphtdLK0ySuAsd3h/GPeSQQBgN41/53UBxkDsC3RHoz4DajkB3BLoj0N8P6hUC7Q66IU8gGfk98P1RkMQ42kqgm6r+e9DkZ3E/MWdKSav1SsKwDHXqzi/FnDCTLtqi3lFgeY/I6r+r9o4kIHbWKnPLmjOLaYenxumx2keKwmP/zUjHWZyonIv2rWScu5uSM0xMjXdWUHaULfrt6FRYvcB7oPgFB9MmMnm/GfOpSGfO7JkwNWCEBsjKrqUY0YgM9wPfHx74HXpe+/6he/Zp9cr6zf6HP9j/IFzr/7IuH3tK9kDXZEtpqCkdN1dp6Orn67Ci+sr50wwFwUEnOAgfGcoU32Zl/wjNe8S8CfPaLlOaoz6qm+ax0O0FYMf7AS/IK6do4V/b5100ZVM639mpuq3aD5JBH5JeCD7n9IUS1dBvbEwG5yZS81Uqs9b8yKc23YuCsJeEUcBHAxx8rTVncF3nU5UpC4jxAnJck9CUNJBz5FsSyN011+lG3ohIbss4ewPN7ivqI2+TWkQMFwAA&quot;"/>
    <we:property name="isFooterCollapsed" value="true"/>
    <we:property name="isFiltersActionButtonVisible" value="true"/>
    <we:property name="isVisualContainerHeaderHidden" value="false"/>
    <we:property name="reportEmbeddedTime" value="&quot;2024-04-22T07:37:39.554Z&quot;"/>
    <we:property name="creatorTenantId" value="&quot;bf93bb5e-ecf0-4e3d-be0e-79b5cc527a48&quot;"/>
    <we:property name="creatorUserId" value="&quot;10032001A76F3F6B&quot;"/>
    <we:property name="creatorSessionId" value="&quot;02a02cf9-3db8-4438-9974-a06cf986e1f2&quot;"/>
    <we:property name="artifactViewState" value="&quot;liv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389</Words>
  <Application>Microsoft Office PowerPoint</Application>
  <PresentationFormat>Widescreen</PresentationFormat>
  <Paragraphs>55</Paragraphs>
  <Slides>17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Aniket Kumar Meena</dc:creator>
  <cp:lastModifiedBy>Aniket Kumar Meena</cp:lastModifiedBy>
  <cp:revision>12</cp:revision>
  <dcterms:created xsi:type="dcterms:W3CDTF">2024-04-22T07:54:12Z</dcterms:created>
  <dcterms:modified xsi:type="dcterms:W3CDTF">2024-07-10T08:02:06Z</dcterms:modified>
</cp:coreProperties>
</file>